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4"/>
  </p:notesMasterIdLst>
  <p:sldIdLst>
    <p:sldId id="375" r:id="rId3"/>
    <p:sldId id="430" r:id="rId4"/>
    <p:sldId id="453" r:id="rId5"/>
    <p:sldId id="412" r:id="rId6"/>
    <p:sldId id="456" r:id="rId7"/>
    <p:sldId id="455" r:id="rId8"/>
    <p:sldId id="470" r:id="rId9"/>
    <p:sldId id="469" r:id="rId10"/>
    <p:sldId id="468" r:id="rId11"/>
    <p:sldId id="475" r:id="rId12"/>
    <p:sldId id="472" r:id="rId13"/>
    <p:sldId id="477" r:id="rId14"/>
    <p:sldId id="478" r:id="rId15"/>
    <p:sldId id="479" r:id="rId16"/>
    <p:sldId id="480" r:id="rId17"/>
    <p:sldId id="481" r:id="rId18"/>
    <p:sldId id="471" r:id="rId19"/>
    <p:sldId id="454" r:id="rId20"/>
    <p:sldId id="474" r:id="rId21"/>
    <p:sldId id="482" r:id="rId22"/>
    <p:sldId id="483" r:id="rId23"/>
    <p:sldId id="485" r:id="rId24"/>
    <p:sldId id="486" r:id="rId25"/>
    <p:sldId id="488" r:id="rId26"/>
    <p:sldId id="445" r:id="rId27"/>
    <p:sldId id="457" r:id="rId28"/>
    <p:sldId id="490" r:id="rId29"/>
    <p:sldId id="491" r:id="rId30"/>
    <p:sldId id="476" r:id="rId31"/>
    <p:sldId id="492" r:id="rId32"/>
    <p:sldId id="487" r:id="rId33"/>
    <p:sldId id="467" r:id="rId34"/>
    <p:sldId id="459" r:id="rId35"/>
    <p:sldId id="458" r:id="rId36"/>
    <p:sldId id="449" r:id="rId37"/>
    <p:sldId id="460" r:id="rId38"/>
    <p:sldId id="462" r:id="rId39"/>
    <p:sldId id="464" r:id="rId40"/>
    <p:sldId id="463" r:id="rId41"/>
    <p:sldId id="466" r:id="rId42"/>
    <p:sldId id="465" r:id="rId43"/>
    <p:sldId id="489" r:id="rId44"/>
    <p:sldId id="390" r:id="rId45"/>
    <p:sldId id="403" r:id="rId46"/>
    <p:sldId id="405" r:id="rId47"/>
    <p:sldId id="406" r:id="rId48"/>
    <p:sldId id="407" r:id="rId49"/>
    <p:sldId id="408" r:id="rId50"/>
    <p:sldId id="409" r:id="rId51"/>
    <p:sldId id="411" r:id="rId52"/>
    <p:sldId id="419"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60" autoAdjust="0"/>
    <p:restoredTop sz="94660"/>
  </p:normalViewPr>
  <p:slideViewPr>
    <p:cSldViewPr snapToGrid="0">
      <p:cViewPr varScale="1">
        <p:scale>
          <a:sx n="68" d="100"/>
          <a:sy n="68" d="100"/>
        </p:scale>
        <p:origin x="41" y="2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6F4FF8-B17E-45DF-91B6-16409741F9D3}" type="datetimeFigureOut">
              <a:rPr lang="en-US" smtClean="0"/>
              <a:t>4/2/2024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6C43AC-2B9A-4084-8180-136029B401D8}" type="slidenum">
              <a:rPr lang="en-US" smtClean="0"/>
              <a:t>‹#›</a:t>
            </a:fld>
            <a:endParaRPr lang="en-US"/>
          </a:p>
        </p:txBody>
      </p:sp>
    </p:spTree>
    <p:extLst>
      <p:ext uri="{BB962C8B-B14F-4D97-AF65-F5344CB8AC3E}">
        <p14:creationId xmlns:p14="http://schemas.microsoft.com/office/powerpoint/2010/main" val="861052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303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9938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08708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2398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0392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4586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2282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3010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38564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FECE4-2D71-4997-910E-14F63FF137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56A425-5D83-461D-A7AA-EBD4F63C69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3E4133-0F32-4CD6-9F03-7DE5BBD7E1F6}"/>
              </a:ext>
            </a:extLst>
          </p:cNvPr>
          <p:cNvSpPr>
            <a:spLocks noGrp="1"/>
          </p:cNvSpPr>
          <p:nvPr>
            <p:ph type="dt" sz="half" idx="10"/>
          </p:nvPr>
        </p:nvSpPr>
        <p:spPr/>
        <p:txBody>
          <a:bodyPr/>
          <a:lstStyle/>
          <a:p>
            <a:fld id="{0293064E-CAF0-4246-B8BC-2514CDB109B7}" type="datetimeFigureOut">
              <a:rPr lang="en-US" smtClean="0"/>
              <a:t>4/2/2024</a:t>
            </a:fld>
            <a:endParaRPr lang="en-US" dirty="0"/>
          </a:p>
        </p:txBody>
      </p:sp>
      <p:sp>
        <p:nvSpPr>
          <p:cNvPr id="5" name="Footer Placeholder 4">
            <a:extLst>
              <a:ext uri="{FF2B5EF4-FFF2-40B4-BE49-F238E27FC236}">
                <a16:creationId xmlns:a16="http://schemas.microsoft.com/office/drawing/2014/main" id="{8AEB948B-71BB-450B-934B-8279F7AE2B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EA4596-103D-473A-B4EA-03549407D15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236154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518A-0950-4570-B4AD-07851BE772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59AE08-7D7B-4D6A-9449-20896BA330C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77C255-AA47-4899-9D00-2D14066A31AF}"/>
              </a:ext>
            </a:extLst>
          </p:cNvPr>
          <p:cNvSpPr>
            <a:spLocks noGrp="1"/>
          </p:cNvSpPr>
          <p:nvPr>
            <p:ph type="dt" sz="half" idx="10"/>
          </p:nvPr>
        </p:nvSpPr>
        <p:spPr/>
        <p:txBody>
          <a:bodyPr/>
          <a:lstStyle/>
          <a:p>
            <a:fld id="{0293064E-CAF0-4246-B8BC-2514CDB109B7}" type="datetimeFigureOut">
              <a:rPr lang="en-US" smtClean="0"/>
              <a:t>4/2/2024</a:t>
            </a:fld>
            <a:endParaRPr lang="en-US" dirty="0"/>
          </a:p>
        </p:txBody>
      </p:sp>
      <p:sp>
        <p:nvSpPr>
          <p:cNvPr id="5" name="Footer Placeholder 4">
            <a:extLst>
              <a:ext uri="{FF2B5EF4-FFF2-40B4-BE49-F238E27FC236}">
                <a16:creationId xmlns:a16="http://schemas.microsoft.com/office/drawing/2014/main" id="{0A802C4A-0239-4CEE-980C-C76AC7793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4B1C03-69AE-43BF-8528-9058C811AD81}"/>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65225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9C1113-455F-4BDC-BE7E-E03D438F55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4F3ADD-F03E-474A-AE6A-B2B5A18A4D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91CC8-9E70-44CB-B22C-991BBF931CD1}"/>
              </a:ext>
            </a:extLst>
          </p:cNvPr>
          <p:cNvSpPr>
            <a:spLocks noGrp="1"/>
          </p:cNvSpPr>
          <p:nvPr>
            <p:ph type="dt" sz="half" idx="10"/>
          </p:nvPr>
        </p:nvSpPr>
        <p:spPr/>
        <p:txBody>
          <a:bodyPr/>
          <a:lstStyle/>
          <a:p>
            <a:fld id="{0293064E-CAF0-4246-B8BC-2514CDB109B7}" type="datetimeFigureOut">
              <a:rPr lang="en-US" smtClean="0"/>
              <a:t>4/2/2024</a:t>
            </a:fld>
            <a:endParaRPr lang="en-US" dirty="0"/>
          </a:p>
        </p:txBody>
      </p:sp>
      <p:sp>
        <p:nvSpPr>
          <p:cNvPr id="5" name="Footer Placeholder 4">
            <a:extLst>
              <a:ext uri="{FF2B5EF4-FFF2-40B4-BE49-F238E27FC236}">
                <a16:creationId xmlns:a16="http://schemas.microsoft.com/office/drawing/2014/main" id="{124BC81A-C592-4309-9164-7F4FE0ACB1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A0731C-8AA5-4762-97FC-26AB339279BF}"/>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94656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noFill/>
          <a:effectLst/>
        </p:spPr>
        <p:txBody>
          <a:bodyPr vert="horz" lIns="137160" tIns="137160" rIns="91409" bIns="137160" rtlCol="0" anchor="b" anchorCtr="0">
            <a:noAutofit/>
          </a:bodyPr>
          <a:lstStyle>
            <a:lvl1pPr>
              <a:defRPr lang="en-US" sz="4800" kern="0" dirty="0">
                <a:ln w="3175">
                  <a:noFill/>
                </a:ln>
                <a:gradFill flip="none" rotWithShape="1">
                  <a:gsLst>
                    <a:gs pos="4583">
                      <a:schemeClr val="tx1"/>
                    </a:gs>
                    <a:gs pos="100000">
                      <a:srgbClr val="FFFFFF"/>
                    </a:gs>
                  </a:gsLst>
                  <a:lin ang="5400000" scaled="0"/>
                  <a:tileRect/>
                </a:gradFill>
              </a:defRPr>
            </a:lvl1pPr>
          </a:lstStyle>
          <a:p>
            <a:pPr lvl="0"/>
            <a:r>
              <a:rPr lang="en-US" dirty="0"/>
              <a:t>Course 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121192706"/>
      </p:ext>
    </p:extLst>
  </p:cSld>
  <p:clrMapOvr>
    <a:masterClrMapping/>
  </p:clrMapOvr>
  <p:extLst>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301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827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073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8139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93723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727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©2019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716127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ACD1-DFD6-45E1-9BCC-C4AC0FF764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5EC18C-3733-4FC2-BF54-0F2632A1D4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19407-7D19-4C77-8F98-712203D27C0D}"/>
              </a:ext>
            </a:extLst>
          </p:cNvPr>
          <p:cNvSpPr>
            <a:spLocks noGrp="1"/>
          </p:cNvSpPr>
          <p:nvPr>
            <p:ph type="dt" sz="half" idx="10"/>
          </p:nvPr>
        </p:nvSpPr>
        <p:spPr/>
        <p:txBody>
          <a:bodyPr/>
          <a:lstStyle/>
          <a:p>
            <a:fld id="{0293064E-CAF0-4246-B8BC-2514CDB109B7}" type="datetimeFigureOut">
              <a:rPr lang="en-US" smtClean="0"/>
              <a:t>4/2/2024</a:t>
            </a:fld>
            <a:endParaRPr lang="en-US" dirty="0"/>
          </a:p>
        </p:txBody>
      </p:sp>
      <p:sp>
        <p:nvSpPr>
          <p:cNvPr id="5" name="Footer Placeholder 4">
            <a:extLst>
              <a:ext uri="{FF2B5EF4-FFF2-40B4-BE49-F238E27FC236}">
                <a16:creationId xmlns:a16="http://schemas.microsoft.com/office/drawing/2014/main" id="{15B28F32-0F3C-4B29-898E-8AF0DA63B4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642975-A069-4DB5-B7D0-9F2FF591FCA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937046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787106943"/>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CBD87-9830-4447-9A42-E70DBB0CC5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FAC98E-45EF-45BA-976D-099EB8DA42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D6A0C5-2664-4154-9CF3-A792DC121CFF}"/>
              </a:ext>
            </a:extLst>
          </p:cNvPr>
          <p:cNvSpPr>
            <a:spLocks noGrp="1"/>
          </p:cNvSpPr>
          <p:nvPr>
            <p:ph type="dt" sz="half" idx="10"/>
          </p:nvPr>
        </p:nvSpPr>
        <p:spPr/>
        <p:txBody>
          <a:bodyPr/>
          <a:lstStyle/>
          <a:p>
            <a:fld id="{6E4A31BF-7266-4BEB-918B-ADC21C630A6F}" type="datetimeFigureOut">
              <a:rPr lang="en-US" smtClean="0"/>
              <a:t>4/2/2024</a:t>
            </a:fld>
            <a:endParaRPr lang="en-US"/>
          </a:p>
        </p:txBody>
      </p:sp>
      <p:sp>
        <p:nvSpPr>
          <p:cNvPr id="5" name="Footer Placeholder 4">
            <a:extLst>
              <a:ext uri="{FF2B5EF4-FFF2-40B4-BE49-F238E27FC236}">
                <a16:creationId xmlns:a16="http://schemas.microsoft.com/office/drawing/2014/main" id="{303AC4A1-FBD2-4367-957A-935CAAE2C2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564DFC-3150-4671-90C7-B0ED2580A242}"/>
              </a:ext>
            </a:extLst>
          </p:cNvPr>
          <p:cNvSpPr>
            <a:spLocks noGrp="1"/>
          </p:cNvSpPr>
          <p:nvPr>
            <p:ph type="sldNum" sz="quarter" idx="12"/>
          </p:nvPr>
        </p:nvSpPr>
        <p:spPr/>
        <p:txBody>
          <a:bodyPr/>
          <a:lstStyle/>
          <a:p>
            <a:fld id="{7B75037E-CA28-4CDA-B6A5-29C59D4F2894}" type="slidenum">
              <a:rPr lang="en-US" smtClean="0"/>
              <a:t>‹#›</a:t>
            </a:fld>
            <a:endParaRPr lang="en-US"/>
          </a:p>
        </p:txBody>
      </p:sp>
    </p:spTree>
    <p:extLst>
      <p:ext uri="{BB962C8B-B14F-4D97-AF65-F5344CB8AC3E}">
        <p14:creationId xmlns:p14="http://schemas.microsoft.com/office/powerpoint/2010/main" val="4028663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4/2/2024</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524180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830E4-BB50-42F8-859E-D705AAE80B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9649E-8B2A-4F8F-9067-0ABEE2E0BAA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071610-9679-4408-983B-E9EB695E0E7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C83934-10D4-480A-AB71-4E452E5CE7CF}"/>
              </a:ext>
            </a:extLst>
          </p:cNvPr>
          <p:cNvSpPr>
            <a:spLocks noGrp="1"/>
          </p:cNvSpPr>
          <p:nvPr>
            <p:ph type="dt" sz="half" idx="10"/>
          </p:nvPr>
        </p:nvSpPr>
        <p:spPr/>
        <p:txBody>
          <a:bodyPr/>
          <a:lstStyle/>
          <a:p>
            <a:fld id="{0293064E-CAF0-4246-B8BC-2514CDB109B7}" type="datetimeFigureOut">
              <a:rPr lang="en-US" smtClean="0"/>
              <a:t>4/2/2024</a:t>
            </a:fld>
            <a:endParaRPr lang="en-US" dirty="0"/>
          </a:p>
        </p:txBody>
      </p:sp>
      <p:sp>
        <p:nvSpPr>
          <p:cNvPr id="6" name="Footer Placeholder 5">
            <a:extLst>
              <a:ext uri="{FF2B5EF4-FFF2-40B4-BE49-F238E27FC236}">
                <a16:creationId xmlns:a16="http://schemas.microsoft.com/office/drawing/2014/main" id="{2D32C962-6737-490F-A825-E3EAF90007F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5BA8512-3C22-424D-8299-6A1A94D1922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975302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86DEA-3339-4E52-8FBC-0ECFC2BC95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EE7DCD-F820-40FA-A98D-4BA6C04CB0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04C5C25-1178-4748-8FD1-78B9AB52282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A85259-6817-4A39-A430-877B85D798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06A821E-5F23-4176-AB48-19D7E965B63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7D64DB-060A-43C1-88F7-4AA176FB1D9D}"/>
              </a:ext>
            </a:extLst>
          </p:cNvPr>
          <p:cNvSpPr>
            <a:spLocks noGrp="1"/>
          </p:cNvSpPr>
          <p:nvPr>
            <p:ph type="dt" sz="half" idx="10"/>
          </p:nvPr>
        </p:nvSpPr>
        <p:spPr/>
        <p:txBody>
          <a:bodyPr/>
          <a:lstStyle/>
          <a:p>
            <a:fld id="{0293064E-CAF0-4246-B8BC-2514CDB109B7}" type="datetimeFigureOut">
              <a:rPr lang="en-US" smtClean="0"/>
              <a:t>4/2/2024</a:t>
            </a:fld>
            <a:endParaRPr lang="en-US" dirty="0"/>
          </a:p>
        </p:txBody>
      </p:sp>
      <p:sp>
        <p:nvSpPr>
          <p:cNvPr id="8" name="Footer Placeholder 7">
            <a:extLst>
              <a:ext uri="{FF2B5EF4-FFF2-40B4-BE49-F238E27FC236}">
                <a16:creationId xmlns:a16="http://schemas.microsoft.com/office/drawing/2014/main" id="{6BF63854-8256-46EB-8406-3D2D9EE7F19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8195487-ED63-4C52-8309-A10C11116A92}"/>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88776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56DA-93F9-45B1-BC2C-AE257722DC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C1D26C-D338-4148-8915-1874BF701F70}"/>
              </a:ext>
            </a:extLst>
          </p:cNvPr>
          <p:cNvSpPr>
            <a:spLocks noGrp="1"/>
          </p:cNvSpPr>
          <p:nvPr>
            <p:ph type="dt" sz="half" idx="10"/>
          </p:nvPr>
        </p:nvSpPr>
        <p:spPr/>
        <p:txBody>
          <a:bodyPr/>
          <a:lstStyle/>
          <a:p>
            <a:fld id="{0293064E-CAF0-4246-B8BC-2514CDB109B7}" type="datetimeFigureOut">
              <a:rPr lang="en-US" smtClean="0"/>
              <a:t>4/2/2024</a:t>
            </a:fld>
            <a:endParaRPr lang="en-US" dirty="0"/>
          </a:p>
        </p:txBody>
      </p:sp>
      <p:sp>
        <p:nvSpPr>
          <p:cNvPr id="4" name="Footer Placeholder 3">
            <a:extLst>
              <a:ext uri="{FF2B5EF4-FFF2-40B4-BE49-F238E27FC236}">
                <a16:creationId xmlns:a16="http://schemas.microsoft.com/office/drawing/2014/main" id="{B68B5D62-6C49-44D4-B8B3-0FC776911C4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57680C1-7D03-45C7-8E4E-D5D4FB1DFA45}"/>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139488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ED23C5-188C-4509-B246-B421F620DFD6}"/>
              </a:ext>
            </a:extLst>
          </p:cNvPr>
          <p:cNvSpPr>
            <a:spLocks noGrp="1"/>
          </p:cNvSpPr>
          <p:nvPr>
            <p:ph type="dt" sz="half" idx="10"/>
          </p:nvPr>
        </p:nvSpPr>
        <p:spPr/>
        <p:txBody>
          <a:bodyPr/>
          <a:lstStyle/>
          <a:p>
            <a:fld id="{0293064E-CAF0-4246-B8BC-2514CDB109B7}" type="datetimeFigureOut">
              <a:rPr lang="en-US" smtClean="0"/>
              <a:t>4/2/2024</a:t>
            </a:fld>
            <a:endParaRPr lang="en-US" dirty="0"/>
          </a:p>
        </p:txBody>
      </p:sp>
      <p:sp>
        <p:nvSpPr>
          <p:cNvPr id="3" name="Footer Placeholder 2">
            <a:extLst>
              <a:ext uri="{FF2B5EF4-FFF2-40B4-BE49-F238E27FC236}">
                <a16:creationId xmlns:a16="http://schemas.microsoft.com/office/drawing/2014/main" id="{86D6147E-F6D0-4308-AAAB-FFBD3014F8B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2626C55-BC74-47C7-9065-747CC104EF1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64206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2C917-34FF-464D-A739-07C9522A28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AA62EC-CDEF-404C-A263-E7691A35A0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A1D06B-2608-4AB2-980B-323AB6B67B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3749B2-75EE-4673-8F5F-63BE9FEAC5B2}"/>
              </a:ext>
            </a:extLst>
          </p:cNvPr>
          <p:cNvSpPr>
            <a:spLocks noGrp="1"/>
          </p:cNvSpPr>
          <p:nvPr>
            <p:ph type="dt" sz="half" idx="10"/>
          </p:nvPr>
        </p:nvSpPr>
        <p:spPr/>
        <p:txBody>
          <a:bodyPr/>
          <a:lstStyle/>
          <a:p>
            <a:fld id="{0293064E-CAF0-4246-B8BC-2514CDB109B7}" type="datetimeFigureOut">
              <a:rPr lang="en-US" smtClean="0"/>
              <a:t>4/2/2024</a:t>
            </a:fld>
            <a:endParaRPr lang="en-US" dirty="0"/>
          </a:p>
        </p:txBody>
      </p:sp>
      <p:sp>
        <p:nvSpPr>
          <p:cNvPr id="6" name="Footer Placeholder 5">
            <a:extLst>
              <a:ext uri="{FF2B5EF4-FFF2-40B4-BE49-F238E27FC236}">
                <a16:creationId xmlns:a16="http://schemas.microsoft.com/office/drawing/2014/main" id="{CF5EED86-20E1-4382-819C-27B8E8F75F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D806B9-1C02-4EA6-BA68-2DB6B091FF6A}"/>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21010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621AD-0234-4395-953E-B8FD5A3C6A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93B0C7-7DA0-4CA0-8410-81A4F1ACA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B5DCA3A-5FBA-4ABF-9D1A-FD9577C3A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1AA40E2-BF03-44F2-A28B-C349DB2CC5FB}"/>
              </a:ext>
            </a:extLst>
          </p:cNvPr>
          <p:cNvSpPr>
            <a:spLocks noGrp="1"/>
          </p:cNvSpPr>
          <p:nvPr>
            <p:ph type="dt" sz="half" idx="10"/>
          </p:nvPr>
        </p:nvSpPr>
        <p:spPr/>
        <p:txBody>
          <a:bodyPr/>
          <a:lstStyle/>
          <a:p>
            <a:fld id="{0293064E-CAF0-4246-B8BC-2514CDB109B7}" type="datetimeFigureOut">
              <a:rPr lang="en-US" smtClean="0"/>
              <a:t>4/2/2024</a:t>
            </a:fld>
            <a:endParaRPr lang="en-US" dirty="0"/>
          </a:p>
        </p:txBody>
      </p:sp>
      <p:sp>
        <p:nvSpPr>
          <p:cNvPr id="6" name="Footer Placeholder 5">
            <a:extLst>
              <a:ext uri="{FF2B5EF4-FFF2-40B4-BE49-F238E27FC236}">
                <a16:creationId xmlns:a16="http://schemas.microsoft.com/office/drawing/2014/main" id="{D2566096-7C87-45AA-969D-518DDD4A4B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EED63A2-7E31-4C41-9216-B987D745C666}"/>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77620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577739-B4DC-41F2-860B-9835423427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283E0B-D61A-4401-B514-BFCFB9388A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A1E97D-DB87-431A-83CD-0E756E0DBD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93064E-CAF0-4246-B8BC-2514CDB109B7}" type="datetimeFigureOut">
              <a:rPr lang="en-US" smtClean="0"/>
              <a:t>4/2/2024</a:t>
            </a:fld>
            <a:endParaRPr lang="en-US" dirty="0"/>
          </a:p>
        </p:txBody>
      </p:sp>
      <p:sp>
        <p:nvSpPr>
          <p:cNvPr id="5" name="Footer Placeholder 4">
            <a:extLst>
              <a:ext uri="{FF2B5EF4-FFF2-40B4-BE49-F238E27FC236}">
                <a16:creationId xmlns:a16="http://schemas.microsoft.com/office/drawing/2014/main" id="{5E37CC2C-6AB9-49EB-B410-DD3DE72979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0192665-E4E2-4193-B70C-546F023148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84D140-DC80-4415-9465-D961D787618A}" type="slidenum">
              <a:rPr lang="en-US" smtClean="0"/>
              <a:t>‹#›</a:t>
            </a:fld>
            <a:endParaRPr lang="en-US" dirty="0"/>
          </a:p>
        </p:txBody>
      </p:sp>
    </p:spTree>
    <p:extLst>
      <p:ext uri="{BB962C8B-B14F-4D97-AF65-F5344CB8AC3E}">
        <p14:creationId xmlns:p14="http://schemas.microsoft.com/office/powerpoint/2010/main" val="2833935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4663837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hyperlink" Target="https://en.wikipedia.org/wiki/Chain_rule_(probability)"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en.wikipedia.org/wiki/Jensen%27s_inequality"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hyperlink" Target="https://lilianweng.github.io/posts/2018-08-12-va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hyperlink" Target="https://lilianweng.github.io/posts/2018-08-12-vae/" TargetMode="External"/></Relationships>
</file>

<file path=ppt/slides/_rels/slide2.xml.rels><?xml version="1.0" encoding="UTF-8" standalone="yes"?>
<Relationships xmlns="http://schemas.openxmlformats.org/package/2006/relationships"><Relationship Id="rId2" Type="http://schemas.openxmlformats.org/officeDocument/2006/relationships/hyperlink" Target="https://arxiv.org/abs/1406.2661"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hyperlink" Target="https://www.cs.toronto.edu/~duvenaud/courses/csc2541/slides/structured-encoders-decoders.pdf" TargetMode="Externa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0.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hyperlink" Target="https://arxiv.org/abs/2006.11239" TargetMode="External"/><Relationship Id="rId2" Type="http://schemas.openxmlformats.org/officeDocument/2006/relationships/hyperlink" Target="https://arxiv.org/abs/1503.03585"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lilianweng.github.io/posts/2021-07-11-diffusion-model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s://arxiv.org/abs/1606.03498"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hyperlink" Target="https://arxiv.org/abs/1706.08500"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arxiv.org/pdf/1409.4842.pdf"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hyperlink" Target="https://image-net.org/challenges/LSVRC/2014/"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210.png"/></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Fr%C3%A9chet_inception_distance"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270.png"/></Relationships>
</file>

<file path=ppt/slides/_rels/slide49.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paperswithcode.com/method/normalizing-flows#:~:text=Normalizing%20Flows%20are%20a%20method,the%20sequence%20of%20invertible%20mappings."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1248955" y="273713"/>
            <a:ext cx="9601200" cy="2387600"/>
          </a:xfrm>
        </p:spPr>
        <p:txBody>
          <a:bodyPr>
            <a:normAutofit/>
          </a:bodyPr>
          <a:lstStyle/>
          <a:p>
            <a:r>
              <a:rPr lang="en-US" dirty="0">
                <a:latin typeface="+mn-lt"/>
              </a:rPr>
              <a:t>CSCI E-25</a:t>
            </a:r>
            <a:br>
              <a:rPr lang="en-US" dirty="0">
                <a:latin typeface="+mn-lt"/>
              </a:rPr>
            </a:br>
            <a:r>
              <a:rPr lang="en-US" dirty="0">
                <a:latin typeface="+mn-lt"/>
              </a:rPr>
              <a:t>Computer Vision</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477555" y="3946867"/>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9093" y="4750441"/>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69F207C-EF37-41D2-8510-622FD323B072}"/>
              </a:ext>
            </a:extLst>
          </p:cNvPr>
          <p:cNvSpPr txBox="1">
            <a:spLocks/>
          </p:cNvSpPr>
          <p:nvPr/>
        </p:nvSpPr>
        <p:spPr>
          <a:xfrm>
            <a:off x="1382693" y="6306671"/>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Copyright 2022, 2023, 2024, Stephen F Elston. All rights reserved.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6C37018-A4F9-4B1C-806D-0E7F64A950E8}"/>
              </a:ext>
            </a:extLst>
          </p:cNvPr>
          <p:cNvSpPr txBox="1"/>
          <p:nvPr/>
        </p:nvSpPr>
        <p:spPr>
          <a:xfrm>
            <a:off x="788724" y="2851645"/>
            <a:ext cx="1103636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Generative Diffusion Models</a:t>
            </a:r>
          </a:p>
        </p:txBody>
      </p:sp>
    </p:spTree>
    <p:extLst>
      <p:ext uri="{BB962C8B-B14F-4D97-AF65-F5344CB8AC3E}">
        <p14:creationId xmlns:p14="http://schemas.microsoft.com/office/powerpoint/2010/main" val="2261068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Theory and Evidence Lower Bound </a:t>
            </a:r>
          </a:p>
        </p:txBody>
      </p:sp>
    </p:spTree>
    <p:extLst>
      <p:ext uri="{BB962C8B-B14F-4D97-AF65-F5344CB8AC3E}">
        <p14:creationId xmlns:p14="http://schemas.microsoft.com/office/powerpoint/2010/main" val="1773448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optimizing the </a:t>
            </a:r>
            <a:r>
              <a:rPr lang="en-US" b="1" dirty="0"/>
              <a:t>evidence lower bound (ELBO)    </a:t>
            </a:r>
          </a:p>
          <a:p>
            <a:r>
              <a:rPr lang="en-US" dirty="0"/>
              <a:t>Image data has complex probability distributions     </a:t>
            </a:r>
          </a:p>
          <a:p>
            <a:r>
              <a:rPr lang="en-US" dirty="0"/>
              <a:t>Image generative models must approximate these complex distributions     </a:t>
            </a:r>
          </a:p>
          <a:p>
            <a:r>
              <a:rPr lang="en-US" dirty="0"/>
              <a:t>Finding exact representation of these distributions is an intractable problem      </a:t>
            </a:r>
          </a:p>
          <a:p>
            <a:r>
              <a:rPr lang="en-US" dirty="0"/>
              <a:t>We seek an approximate representation using variational theory  </a:t>
            </a:r>
          </a:p>
          <a:p>
            <a:r>
              <a:rPr lang="en-US" dirty="0"/>
              <a:t>This mathematical method is the basis for deriving VAEs and generative diffusion models  </a:t>
            </a:r>
          </a:p>
        </p:txBody>
      </p:sp>
    </p:spTree>
    <p:extLst>
      <p:ext uri="{BB962C8B-B14F-4D97-AF65-F5344CB8AC3E}">
        <p14:creationId xmlns:p14="http://schemas.microsoft.com/office/powerpoint/2010/main" val="3109467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observative variables, </a:t>
                </a:r>
                <a14:m>
                  <m:oMath xmlns:m="http://schemas.openxmlformats.org/officeDocument/2006/math">
                    <m:r>
                      <a:rPr lang="en-US" i="1">
                        <a:latin typeface="Cambria Math" panose="02040503050406030204" pitchFamily="18" charset="0"/>
                      </a:rPr>
                      <m:t>𝑥</m:t>
                    </m:r>
                  </m:oMath>
                </a14:m>
                <a:r>
                  <a:rPr lang="en-US" dirty="0"/>
                  <a:t>, and latent (unobservable) variables, </a:t>
                </a:r>
                <a14:m>
                  <m:oMath xmlns:m="http://schemas.openxmlformats.org/officeDocument/2006/math">
                    <m:r>
                      <a:rPr lang="en-US" i="1">
                        <a:latin typeface="Cambria Math" panose="02040503050406030204" pitchFamily="18" charset="0"/>
                      </a:rPr>
                      <m:t>𝑧</m:t>
                    </m:r>
                  </m:oMath>
                </a14:m>
                <a:endParaRPr lang="en-US" dirty="0"/>
              </a:p>
              <a:p>
                <a:r>
                  <a:rPr lang="en-US" dirty="0"/>
                  <a:t>We want the </a:t>
                </a:r>
                <a:r>
                  <a:rPr lang="en-US" b="1" dirty="0"/>
                  <a:t>likelihood of the observable variables</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t>
                </a:r>
              </a:p>
              <a:p>
                <a:r>
                  <a:rPr lang="en-US" dirty="0"/>
                  <a:t>In principle, can compute </a:t>
                </a:r>
                <a:r>
                  <a:rPr lang="en-US" b="1" dirty="0"/>
                  <a:t>likelihood</a:t>
                </a:r>
                <a:r>
                  <a:rPr lang="en-US" dirty="0"/>
                  <a:t> as </a:t>
                </a:r>
                <a:r>
                  <a:rPr lang="en-US" b="1" dirty="0"/>
                  <a:t>marginal distribution</a:t>
                </a:r>
                <a:r>
                  <a:rPr lang="en-US" dirty="0"/>
                  <a:t> of the observable, </a:t>
                </a:r>
                <a14:m>
                  <m:oMath xmlns:m="http://schemas.openxmlformats.org/officeDocument/2006/math">
                    <m:r>
                      <a:rPr lang="en-US" i="1">
                        <a:latin typeface="Cambria Math" panose="02040503050406030204" pitchFamily="18" charset="0"/>
                      </a:rPr>
                      <m:t>𝑥</m:t>
                    </m:r>
                  </m:oMath>
                </a14:m>
                <a:r>
                  <a:rPr lang="en-US" dirty="0"/>
                  <a:t>, and unobservable variables, </a:t>
                </a:r>
                <a14:m>
                  <m:oMath xmlns:m="http://schemas.openxmlformats.org/officeDocument/2006/math">
                    <m:r>
                      <a:rPr lang="en-US" i="1">
                        <a:latin typeface="Cambria Math" panose="02040503050406030204" pitchFamily="18" charset="0"/>
                      </a:rPr>
                      <m:t>𝑧</m:t>
                    </m:r>
                  </m:oMath>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 </m:t>
                          </m:r>
                          <m:r>
                            <a:rPr lang="en-US" b="0" i="1" smtClean="0">
                              <a:latin typeface="Cambria Math" panose="02040503050406030204" pitchFamily="18" charset="0"/>
                            </a:rPr>
                            <m:t>𝑑𝑧</m:t>
                          </m:r>
                        </m:e>
                      </m:nary>
                    </m:oMath>
                  </m:oMathPara>
                </a14:m>
                <a:endParaRPr lang="en-US" dirty="0"/>
              </a:p>
              <a:p>
                <a:r>
                  <a:rPr lang="en-US" dirty="0"/>
                  <a:t>For all but simple cases, </a:t>
                </a:r>
                <a:r>
                  <a:rPr lang="en-US" b="1" dirty="0"/>
                  <a:t>evaluating this integral is intractable!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r="-1391"/>
                </a:stretch>
              </a:blipFill>
            </p:spPr>
            <p:txBody>
              <a:bodyPr/>
              <a:lstStyle/>
              <a:p>
                <a:r>
                  <a:rPr lang="en-US">
                    <a:noFill/>
                  </a:rPr>
                  <a:t> </a:t>
                </a:r>
              </a:p>
            </p:txBody>
          </p:sp>
        </mc:Fallback>
      </mc:AlternateContent>
    </p:spTree>
    <p:extLst>
      <p:ext uri="{BB962C8B-B14F-4D97-AF65-F5344CB8AC3E}">
        <p14:creationId xmlns:p14="http://schemas.microsoft.com/office/powerpoint/2010/main" val="349540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observative variables, </a:t>
                </a:r>
                <a14:m>
                  <m:oMath xmlns:m="http://schemas.openxmlformats.org/officeDocument/2006/math">
                    <m:r>
                      <a:rPr lang="en-US" i="1">
                        <a:latin typeface="Cambria Math" panose="02040503050406030204" pitchFamily="18" charset="0"/>
                      </a:rPr>
                      <m:t>𝑥</m:t>
                    </m:r>
                  </m:oMath>
                </a14:m>
                <a:r>
                  <a:rPr lang="en-US" dirty="0"/>
                  <a:t>, and latent (unobservable) variables, </a:t>
                </a:r>
                <a14:m>
                  <m:oMath xmlns:m="http://schemas.openxmlformats.org/officeDocument/2006/math">
                    <m:r>
                      <a:rPr lang="en-US" i="1">
                        <a:latin typeface="Cambria Math" panose="02040503050406030204" pitchFamily="18" charset="0"/>
                      </a:rPr>
                      <m:t>𝑧</m:t>
                    </m:r>
                  </m:oMath>
                </a14:m>
                <a:endParaRPr lang="en-US" dirty="0"/>
              </a:p>
              <a:p>
                <a:r>
                  <a:rPr lang="en-US" dirty="0"/>
                  <a:t>We want the </a:t>
                </a:r>
                <a:r>
                  <a:rPr lang="en-US" b="1" dirty="0"/>
                  <a:t>likelihood of the observable variables</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t>
                </a:r>
              </a:p>
              <a:p>
                <a:r>
                  <a:rPr lang="en-US" dirty="0"/>
                  <a:t>Or, we can apply the </a:t>
                </a:r>
                <a:r>
                  <a:rPr lang="en-US" b="1" dirty="0">
                    <a:hlinkClick r:id="rId2"/>
                  </a:rPr>
                  <a:t>chain rule of probability </a:t>
                </a:r>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b="0" i="1" smtClean="0">
                              <a:latin typeface="Cambria Math" panose="02040503050406030204" pitchFamily="18" charset="0"/>
                            </a:rPr>
                            <m:t> | </m:t>
                          </m:r>
                          <m:r>
                            <a:rPr lang="en-US" i="1">
                              <a:latin typeface="Cambria Math" panose="02040503050406030204" pitchFamily="18" charset="0"/>
                            </a:rPr>
                            <m:t>𝑧</m:t>
                          </m:r>
                        </m:e>
                      </m:d>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den>
                      </m:f>
                    </m:oMath>
                  </m:oMathPara>
                </a14:m>
                <a:endParaRPr lang="en-US" dirty="0"/>
              </a:p>
              <a:p>
                <a:r>
                  <a:rPr lang="en-US" dirty="0"/>
                  <a:t>But, to normalize the above relation we need to already know the ground-truth,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oMath>
                </a14:m>
                <a:r>
                  <a:rPr lang="en-US" dirty="0"/>
                  <a:t>!</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3"/>
                <a:stretch>
                  <a:fillRect l="-1159" t="-1766" r="-1391"/>
                </a:stretch>
              </a:blipFill>
            </p:spPr>
            <p:txBody>
              <a:bodyPr/>
              <a:lstStyle/>
              <a:p>
                <a:r>
                  <a:rPr lang="en-US">
                    <a:noFill/>
                  </a:rPr>
                  <a:t> </a:t>
                </a:r>
              </a:p>
            </p:txBody>
          </p:sp>
        </mc:Fallback>
      </mc:AlternateContent>
    </p:spTree>
    <p:extLst>
      <p:ext uri="{BB962C8B-B14F-4D97-AF65-F5344CB8AC3E}">
        <p14:creationId xmlns:p14="http://schemas.microsoft.com/office/powerpoint/2010/main" val="2803025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The </a:t>
                </a:r>
                <a:r>
                  <a:rPr lang="en-US" b="1" dirty="0"/>
                  <a:t>log likelihood</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r>
                            <a:rPr lang="en-US" i="1">
                              <a:latin typeface="Cambria Math" panose="02040503050406030204" pitchFamily="18" charset="0"/>
                            </a:rPr>
                            <m:t> </m:t>
                          </m:r>
                          <m:r>
                            <a:rPr lang="en-US" i="1">
                              <a:latin typeface="Cambria Math" panose="02040503050406030204" pitchFamily="18" charset="0"/>
                            </a:rPr>
                            <m:t>𝑑𝑧</m:t>
                          </m:r>
                        </m:e>
                      </m:nary>
                    </m:oMath>
                  </m:oMathPara>
                </a14:m>
                <a:endParaRPr lang="en-US" dirty="0"/>
              </a:p>
              <a:p>
                <a:r>
                  <a:rPr lang="en-US" dirty="0"/>
                  <a:t>Introduce a </a:t>
                </a:r>
                <a:r>
                  <a:rPr lang="en-US" b="1" dirty="0"/>
                  <a:t>learnable variational distribution</a:t>
                </a:r>
                <a:r>
                  <a:rPr lang="en-US" dirty="0"/>
                  <a:t> of the latent variables, </a:t>
                </a:r>
                <a14:m>
                  <m:oMath xmlns:m="http://schemas.openxmlformats.org/officeDocument/2006/math">
                    <m:r>
                      <a:rPr lang="en-US" i="1">
                        <a:latin typeface="Cambria Math" panose="02040503050406030204" pitchFamily="18" charset="0"/>
                      </a:rPr>
                      <m:t>𝑧</m:t>
                    </m:r>
                  </m:oMath>
                </a14:m>
                <a:r>
                  <a:rPr lang="en-US" dirty="0"/>
                  <a:t>, given the observables, </a:t>
                </a:r>
                <a14:m>
                  <m:oMath xmlns:m="http://schemas.openxmlformats.org/officeDocument/2006/math">
                    <m:r>
                      <a:rPr lang="en-US" i="1">
                        <a:latin typeface="Cambria Math" panose="02040503050406030204" pitchFamily="18" charset="0"/>
                      </a:rPr>
                      <m:t>𝑥</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i="1" smtClean="0">
                            <a:latin typeface="Cambria Math" panose="02040503050406030204" pitchFamily="18" charset="0"/>
                            <a:ea typeface="Cambria Math" panose="02040503050406030204" pitchFamily="18" charset="0"/>
                          </a:rPr>
                          <m:t>𝜑</m:t>
                        </m:r>
                      </m:sub>
                    </m:sSub>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with parameters </a:t>
                </a:r>
                <a14:m>
                  <m:oMath xmlns:m="http://schemas.openxmlformats.org/officeDocument/2006/math">
                    <m:r>
                      <a:rPr lang="en-US" i="1">
                        <a:latin typeface="Cambria Math" panose="02040503050406030204" pitchFamily="18" charset="0"/>
                        <a:ea typeface="Cambria Math" panose="02040503050406030204" pitchFamily="18" charset="0"/>
                      </a:rPr>
                      <m:t>𝜑</m:t>
                    </m:r>
                  </m:oMath>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i="1">
                              <a:latin typeface="Cambria Math" panose="02040503050406030204" pitchFamily="18" charset="0"/>
                            </a:rPr>
                            <m:t>𝑑𝑥</m:t>
                          </m:r>
                        </m:e>
                      </m:nary>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r="-174"/>
                </a:stretch>
              </a:blipFill>
            </p:spPr>
            <p:txBody>
              <a:bodyPr/>
              <a:lstStyle/>
              <a:p>
                <a:r>
                  <a:rPr lang="en-US">
                    <a:noFill/>
                  </a:rPr>
                  <a:t> </a:t>
                </a:r>
              </a:p>
            </p:txBody>
          </p:sp>
        </mc:Fallback>
      </mc:AlternateContent>
    </p:spTree>
    <p:extLst>
      <p:ext uri="{BB962C8B-B14F-4D97-AF65-F5344CB8AC3E}">
        <p14:creationId xmlns:p14="http://schemas.microsoft.com/office/powerpoint/2010/main" val="1499650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Recall that the expectation of a variable, </a:t>
                </a:r>
                <a14:m>
                  <m:oMath xmlns:m="http://schemas.openxmlformats.org/officeDocument/2006/math">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e>
                      <m:sub>
                        <m:r>
                          <a:rPr lang="en-US" i="1">
                            <a:latin typeface="Cambria Math" panose="02040503050406030204" pitchFamily="18" charset="0"/>
                          </a:rPr>
                          <m:t> </m:t>
                        </m:r>
                      </m:sub>
                    </m:sSub>
                  </m:oMath>
                </a14:m>
                <a:r>
                  <a:rPr lang="en-US" dirty="0"/>
                  <a:t>, with probability distribution,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is written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i="1" smtClean="0">
                              <a:latin typeface="Cambria Math" panose="02040503050406030204" pitchFamily="18" charset="0"/>
                            </a:rPr>
                          </m:ctrlPr>
                        </m:naryPr>
                        <m:sub/>
                        <m:sup/>
                        <m:e>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m:t>
                          </m:r>
                          <m:r>
                            <a:rPr lang="en-US" i="1">
                              <a:latin typeface="Cambria Math" panose="02040503050406030204" pitchFamily="18" charset="0"/>
                            </a:rPr>
                            <m:t>𝑑𝑥</m:t>
                          </m:r>
                        </m:e>
                      </m:nary>
                    </m:oMath>
                  </m:oMathPara>
                </a14:m>
                <a:endParaRPr lang="en-US" dirty="0"/>
              </a:p>
              <a:p>
                <a:r>
                  <a:rPr lang="en-US" dirty="0"/>
                  <a:t>So</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b="0" i="1" smtClean="0">
                              <a:latin typeface="Cambria Math" panose="02040503050406030204" pitchFamily="18" charset="0"/>
                            </a:rPr>
                            <m:t>𝑑𝑥</m:t>
                          </m:r>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4175594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lnSpcReduction="10000"/>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So far we have</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b="0" i="1" smtClean="0">
                              <a:latin typeface="Cambria Math" panose="02040503050406030204" pitchFamily="18" charset="0"/>
                            </a:rPr>
                            <m:t>𝑑𝑥</m:t>
                          </m:r>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r>
                  <a:rPr lang="en-US" dirty="0"/>
                  <a:t>Apply </a:t>
                </a:r>
                <a:r>
                  <a:rPr lang="en-US" b="1" dirty="0">
                    <a:hlinkClick r:id="rId2"/>
                  </a:rPr>
                  <a:t>Jensen’s inequality </a:t>
                </a:r>
                <a:r>
                  <a:rPr lang="en-US" dirty="0"/>
                  <a:t>to find the ELBO </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b="0" i="1" smtClean="0">
                          <a:latin typeface="Cambria Math" panose="02040503050406030204" pitchFamily="18" charset="0"/>
                        </a:rPr>
                        <m:t>𝑙𝑜𝑔</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r>
                  <a:rPr lang="en-US" dirty="0"/>
                  <a:t>The ELBO allows us to maximize the log likelihood by minimizing the variational distribution,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3"/>
                <a:stretch>
                  <a:fillRect l="-1159" t="-2428"/>
                </a:stretch>
              </a:blipFill>
            </p:spPr>
            <p:txBody>
              <a:bodyPr/>
              <a:lstStyle/>
              <a:p>
                <a:r>
                  <a:rPr lang="en-US">
                    <a:noFill/>
                  </a:rPr>
                  <a:t> </a:t>
                </a:r>
              </a:p>
            </p:txBody>
          </p:sp>
        </mc:Fallback>
      </mc:AlternateContent>
    </p:spTree>
    <p:extLst>
      <p:ext uri="{BB962C8B-B14F-4D97-AF65-F5344CB8AC3E}">
        <p14:creationId xmlns:p14="http://schemas.microsoft.com/office/powerpoint/2010/main" val="143526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Autoencoders</a:t>
            </a:r>
          </a:p>
        </p:txBody>
      </p:sp>
    </p:spTree>
    <p:extLst>
      <p:ext uri="{BB962C8B-B14F-4D97-AF65-F5344CB8AC3E}">
        <p14:creationId xmlns:p14="http://schemas.microsoft.com/office/powerpoint/2010/main" val="719268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2" y="877186"/>
                <a:ext cx="4317210" cy="5840621"/>
              </a:xfrm>
            </p:spPr>
            <p:txBody>
              <a:bodyPr>
                <a:normAutofit fontScale="92500" lnSpcReduction="10000"/>
              </a:bodyPr>
              <a:lstStyle/>
              <a:p>
                <a:pPr marL="0" indent="0">
                  <a:buNone/>
                </a:pPr>
                <a:r>
                  <a:rPr lang="en-US" dirty="0"/>
                  <a:t>VAEs are a building block of diffusion models  </a:t>
                </a:r>
              </a:p>
              <a:p>
                <a:r>
                  <a:rPr lang="en-US" dirty="0"/>
                  <a:t>Encoder,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dirty="0"/>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𝜑</m:t>
                    </m:r>
                  </m:oMath>
                </a14:m>
                <a:endParaRPr lang="en-US" dirty="0"/>
              </a:p>
              <a:p>
                <a:pPr lvl="1"/>
                <a:r>
                  <a:rPr lang="en-US" sz="2800" dirty="0"/>
                  <a:t>Encodes input image,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𝑥</m:t>
                    </m:r>
                  </m:oMath>
                </a14:m>
                <a:r>
                  <a:rPr lang="en-US" sz="2800" dirty="0"/>
                  <a:t>, to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t>  </a:t>
                </a:r>
              </a:p>
              <a:p>
                <a:pPr lvl="1"/>
                <a:r>
                  <a:rPr lang="en-US" sz="2800" dirty="0"/>
                  <a:t>Uses learned distribution </a:t>
                </a:r>
                <a14:m>
                  <m:oMath xmlns:m="http://schemas.openxmlformats.org/officeDocument/2006/math">
                    <m:sSub>
                      <m:sSubPr>
                        <m:ctrlPr>
                          <a:rPr lang="en-US" sz="3200" i="1" smtClean="0">
                            <a:latin typeface="Cambria Math" panose="02040503050406030204" pitchFamily="18" charset="0"/>
                          </a:rPr>
                        </m:ctrlPr>
                      </m:sSubPr>
                      <m:e>
                        <m:r>
                          <a:rPr lang="en-US" sz="3200" i="1">
                            <a:latin typeface="Cambria Math" panose="02040503050406030204" pitchFamily="18" charset="0"/>
                          </a:rPr>
                          <m:t>𝑞</m:t>
                        </m:r>
                      </m:e>
                      <m:sub>
                        <m:r>
                          <a:rPr lang="en-US" sz="3200" i="1">
                            <a:latin typeface="Cambria Math" panose="02040503050406030204" pitchFamily="18" charset="0"/>
                            <a:ea typeface="Cambria Math" panose="02040503050406030204" pitchFamily="18" charset="0"/>
                          </a:rPr>
                          <m:t>𝜑</m:t>
                        </m:r>
                      </m:sub>
                    </m:sSub>
                    <m:r>
                      <a:rPr lang="en-US" sz="3200" i="1">
                        <a:latin typeface="Cambria Math" panose="02040503050406030204" pitchFamily="18" charset="0"/>
                      </a:rPr>
                      <m:t>(</m:t>
                    </m:r>
                    <m:r>
                      <a:rPr lang="en-US" sz="3200" i="1">
                        <a:latin typeface="Cambria Math" panose="02040503050406030204" pitchFamily="18" charset="0"/>
                      </a:rPr>
                      <m:t>𝑧</m:t>
                    </m:r>
                    <m:r>
                      <a:rPr lang="en-US" sz="3200" i="1">
                        <a:latin typeface="Cambria Math" panose="02040503050406030204" pitchFamily="18" charset="0"/>
                      </a:rPr>
                      <m:t>|</m:t>
                    </m:r>
                    <m:r>
                      <a:rPr lang="en-US" sz="3200" i="1">
                        <a:latin typeface="Cambria Math" panose="02040503050406030204" pitchFamily="18" charset="0"/>
                      </a:rPr>
                      <m:t>𝑥</m:t>
                    </m:r>
                    <m:r>
                      <a:rPr lang="en-US" sz="3200" i="1">
                        <a:latin typeface="Cambria Math" panose="02040503050406030204" pitchFamily="18" charset="0"/>
                      </a:rPr>
                      <m:t>)</m:t>
                    </m:r>
                  </m:oMath>
                </a14:m>
                <a:r>
                  <a:rPr lang="en-US" sz="2800" dirty="0"/>
                  <a:t> </a:t>
                </a:r>
              </a:p>
              <a:p>
                <a:r>
                  <a:rPr lang="en-US" dirty="0"/>
                  <a:t>Decoder,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𝑧</m:t>
                        </m:r>
                      </m:e>
                    </m:d>
                  </m:oMath>
                </a14:m>
                <a:r>
                  <a:rPr lang="en-US" dirty="0"/>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a:t>
                </a:r>
              </a:p>
              <a:p>
                <a:pPr lvl="1"/>
                <a:r>
                  <a:rPr lang="en-US" sz="2800" dirty="0"/>
                  <a:t>Decodes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t> to reconstructed image </a:t>
                </a:r>
                <a14:m>
                  <m:oMath xmlns:m="http://schemas.openxmlformats.org/officeDocument/2006/math">
                    <m:r>
                      <a:rPr lang="en-US" sz="2800" i="1">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oMath>
                </a14:m>
                <a:r>
                  <a:rPr lang="en-US" sz="2800" dirty="0"/>
                  <a:t>  </a:t>
                </a:r>
              </a:p>
              <a:p>
                <a:pPr lvl="1"/>
                <a:r>
                  <a:rPr lang="en-US" sz="2800" dirty="0"/>
                  <a:t>Uses learned distribution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 | </m:t>
                        </m:r>
                        <m:r>
                          <a:rPr lang="en-US" sz="2800" i="1">
                            <a:latin typeface="Cambria Math" panose="02040503050406030204" pitchFamily="18" charset="0"/>
                          </a:rPr>
                          <m:t>𝑧</m:t>
                        </m:r>
                      </m:e>
                    </m:d>
                  </m:oMath>
                </a14:m>
                <a:endParaRPr lang="en-US" sz="2800"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2" y="877186"/>
                <a:ext cx="4317210" cy="5840621"/>
              </a:xfrm>
              <a:blipFill>
                <a:blip r:embed="rId2"/>
                <a:stretch>
                  <a:fillRect l="-2539" t="-2088" r="-225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5995024" y="2204176"/>
            <a:ext cx="6039151" cy="2852748"/>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7085490" y="5889875"/>
            <a:ext cx="4317210" cy="646331"/>
          </a:xfrm>
          <a:prstGeom prst="rect">
            <a:avLst/>
          </a:prstGeom>
          <a:noFill/>
        </p:spPr>
        <p:txBody>
          <a:bodyPr wrap="square" rtlCol="0">
            <a:spAutoFit/>
          </a:bodyPr>
          <a:lstStyle/>
          <a:p>
            <a:pPr algn="ctr"/>
            <a:r>
              <a:rPr lang="en-US" dirty="0">
                <a:solidFill>
                  <a:srgbClr val="0563C1"/>
                </a:solidFill>
                <a:hlinkClick r:id="rId4"/>
              </a:rPr>
              <a:t>Image from Lilian Weng’s VAE blog post</a:t>
            </a:r>
            <a:r>
              <a:rPr lang="en-US" dirty="0">
                <a:hlinkClick r:id="rId4"/>
              </a:rPr>
              <a:t> </a:t>
            </a:r>
            <a:r>
              <a:rPr lang="en-US" b="1" dirty="0">
                <a:latin typeface="-apple-system"/>
                <a:hlinkClick r:id="rId4"/>
              </a:rPr>
              <a:t>From Autoencoder to Beta-VAE</a:t>
            </a:r>
            <a:endParaRPr lang="en-US" b="1" i="0" dirty="0">
              <a:effectLst/>
              <a:latin typeface="-apple-system"/>
            </a:endParaRPr>
          </a:p>
        </p:txBody>
      </p:sp>
      <p:cxnSp>
        <p:nvCxnSpPr>
          <p:cNvPr id="7" name="Straight Arrow Connector 6">
            <a:extLst>
              <a:ext uri="{FF2B5EF4-FFF2-40B4-BE49-F238E27FC236}">
                <a16:creationId xmlns:a16="http://schemas.microsoft.com/office/drawing/2014/main" id="{0ADC586C-8966-9263-3274-8DABCEB5367C}"/>
              </a:ext>
            </a:extLst>
          </p:cNvPr>
          <p:cNvCxnSpPr/>
          <p:nvPr/>
        </p:nvCxnSpPr>
        <p:spPr>
          <a:xfrm>
            <a:off x="4145654" y="1789531"/>
            <a:ext cx="3478086" cy="12229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59E158E-1E74-98FC-3701-424E13407F8A}"/>
              </a:ext>
            </a:extLst>
          </p:cNvPr>
          <p:cNvCxnSpPr>
            <a:cxnSpLocks/>
          </p:cNvCxnSpPr>
          <p:nvPr/>
        </p:nvCxnSpPr>
        <p:spPr>
          <a:xfrm flipV="1">
            <a:off x="5106512" y="4302690"/>
            <a:ext cx="5152304" cy="15407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0151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7458740" cy="5911702"/>
              </a:xfrm>
            </p:spPr>
            <p:txBody>
              <a:bodyPr>
                <a:normAutofit/>
              </a:bodyPr>
              <a:lstStyle/>
              <a:p>
                <a:pPr marL="0" indent="0">
                  <a:buNone/>
                </a:pPr>
                <a:r>
                  <a:rPr lang="en-US" dirty="0"/>
                  <a:t>Formulate encoder and decoder in terms of probability distributions  </a:t>
                </a:r>
              </a:p>
              <a:p>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p>
              <a:p>
                <a:r>
                  <a:rPr lang="en-US" dirty="0"/>
                  <a:t>Start with the ELBO for the log likelihood</a:t>
                </a:r>
              </a:p>
              <a:p>
                <a:pPr marL="0" indent="0">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log</m:t>
                      </m:r>
                      <m:r>
                        <a:rPr lang="en-US" sz="2400" b="0" i="1" smtClean="0">
                          <a:latin typeface="Cambria Math" panose="02040503050406030204" pitchFamily="18" charset="0"/>
                        </a:rPr>
                        <m:t>⁡(</m:t>
                      </m:r>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sub>
                      </m:sSub>
                      <m:r>
                        <a:rPr lang="en-US" sz="2400" b="0" i="1" smtClean="0">
                          <a:latin typeface="Cambria Math" panose="02040503050406030204" pitchFamily="18" charset="0"/>
                        </a:rPr>
                        <m:t>𝑙𝑜𝑔</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𝑧</m:t>
                                  </m:r>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den>
                          </m:f>
                        </m:e>
                      </m:d>
                    </m:oMath>
                  </m:oMathPara>
                </a14:m>
                <a:endParaRPr lang="en-US" sz="2400" dirty="0"/>
              </a:p>
              <a:p>
                <a:r>
                  <a:rPr lang="en-US" dirty="0"/>
                  <a:t>Apply the chain rule of probability</a:t>
                </a:r>
              </a:p>
              <a:p>
                <a:pPr marL="0" inden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𝐸</m:t>
                          </m:r>
                        </m:e>
                        <m:sub>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sub>
                      </m:sSub>
                      <m:r>
                        <a:rPr lang="en-US" sz="2400" b="0" i="1" smtClean="0">
                          <a:latin typeface="Cambria Math" panose="02040503050406030204" pitchFamily="18" charset="0"/>
                        </a:rPr>
                        <m:t>𝑙𝑜𝑔</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smtClean="0">
                                      <a:latin typeface="Cambria Math" panose="02040503050406030204" pitchFamily="18" charset="0"/>
                                    </a:rPr>
                                    <m:t>,</m:t>
                                  </m:r>
                                  <m:r>
                                    <a:rPr lang="en-US" sz="2400" i="1">
                                      <a:latin typeface="Cambria Math" panose="02040503050406030204" pitchFamily="18" charset="0"/>
                                    </a:rPr>
                                    <m:t>𝑧</m:t>
                                  </m:r>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den>
                          </m:f>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sub>
                      </m:sSub>
                      <m:r>
                        <a:rPr lang="en-US" sz="2400" i="1">
                          <a:latin typeface="Cambria Math" panose="02040503050406030204" pitchFamily="18" charset="0"/>
                        </a:rPr>
                        <m:t>𝑙𝑜𝑔</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b="0" i="1" smtClean="0">
                                      <a:latin typeface="Cambria Math" panose="02040503050406030204" pitchFamily="18" charset="0"/>
                                    </a:rPr>
                                    <m:t> | </m:t>
                                  </m:r>
                                  <m:r>
                                    <a:rPr lang="en-US" sz="2400" i="1">
                                      <a:latin typeface="Cambria Math" panose="02040503050406030204" pitchFamily="18" charset="0"/>
                                    </a:rPr>
                                    <m:t>𝑧</m:t>
                                  </m:r>
                                </m:e>
                              </m:d>
                              <m:r>
                                <a:rPr lang="en-US" sz="2400" b="0" i="1" smtClean="0">
                                  <a:latin typeface="Cambria Math" panose="02040503050406030204" pitchFamily="18" charset="0"/>
                                </a:rPr>
                                <m:t> </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den>
                          </m:f>
                        </m:e>
                      </m:d>
                    </m:oMath>
                  </m:oMathPara>
                </a14:m>
                <a:endParaRPr lang="en-US" sz="2400" dirty="0"/>
              </a:p>
              <a:p>
                <a:r>
                  <a:rPr lang="en-US" dirty="0"/>
                  <a:t>Expand the RHS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7458740" cy="5911702"/>
              </a:xfrm>
              <a:blipFill>
                <a:blip r:embed="rId2"/>
                <a:stretch>
                  <a:fillRect l="-1717" t="-175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7612911" y="1478425"/>
            <a:ext cx="4444409" cy="2099431"/>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7713921" y="3577856"/>
            <a:ext cx="4343399" cy="369332"/>
          </a:xfrm>
          <a:prstGeom prst="rect">
            <a:avLst/>
          </a:prstGeom>
          <a:noFill/>
        </p:spPr>
        <p:txBody>
          <a:bodyPr wrap="square" rtlCol="0">
            <a:spAutoFit/>
          </a:bodyPr>
          <a:lstStyle/>
          <a:p>
            <a:pPr algn="ctr"/>
            <a:r>
              <a:rPr lang="en-US" dirty="0">
                <a:hlinkClick r:id="rId4"/>
              </a:rPr>
              <a:t>Image from Lilian Weng’s VAE blog post </a:t>
            </a:r>
            <a:endParaRPr lang="en-US" dirty="0"/>
          </a:p>
        </p:txBody>
      </p:sp>
    </p:spTree>
    <p:extLst>
      <p:ext uri="{BB962C8B-B14F-4D97-AF65-F5344CB8AC3E}">
        <p14:creationId xmlns:p14="http://schemas.microsoft.com/office/powerpoint/2010/main" val="3153662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733661"/>
          </a:xfrm>
        </p:spPr>
        <p:txBody>
          <a:bodyPr>
            <a:normAutofit/>
          </a:bodyPr>
          <a:lstStyle/>
          <a:p>
            <a:pPr marL="0" indent="0">
              <a:buNone/>
            </a:pPr>
            <a:r>
              <a:rPr lang="en-US" dirty="0"/>
              <a:t>Generative AI models are a hot topic presently         </a:t>
            </a:r>
          </a:p>
          <a:p>
            <a:r>
              <a:rPr lang="en-US" dirty="0"/>
              <a:t>Generative image models have a long history   </a:t>
            </a:r>
          </a:p>
          <a:p>
            <a:r>
              <a:rPr lang="en-US" b="1" dirty="0"/>
              <a:t>Generative Adversarial Network (GAN) </a:t>
            </a:r>
            <a:r>
              <a:rPr lang="en-US" dirty="0"/>
              <a:t>algorithm proposed by </a:t>
            </a:r>
            <a:r>
              <a:rPr lang="en-US" dirty="0">
                <a:hlinkClick r:id="rId2"/>
              </a:rPr>
              <a:t>Goodfellow, et.al. 2014  </a:t>
            </a:r>
            <a:endParaRPr lang="en-US" dirty="0"/>
          </a:p>
          <a:p>
            <a:r>
              <a:rPr lang="en-US" dirty="0"/>
              <a:t>Other contenders for generative image models include:  </a:t>
            </a:r>
          </a:p>
          <a:p>
            <a:pPr lvl="1"/>
            <a:r>
              <a:rPr lang="en-US" dirty="0"/>
              <a:t>Variational autoencoders   </a:t>
            </a:r>
          </a:p>
          <a:p>
            <a:pPr lvl="1"/>
            <a:r>
              <a:rPr lang="en-US" dirty="0"/>
              <a:t>Flow-based models    </a:t>
            </a:r>
          </a:p>
          <a:p>
            <a:pPr lvl="1"/>
            <a:r>
              <a:rPr lang="en-US" dirty="0"/>
              <a:t>Diffusion models    </a:t>
            </a:r>
          </a:p>
          <a:p>
            <a:r>
              <a:rPr lang="en-US" dirty="0"/>
              <a:t>More recently </a:t>
            </a:r>
            <a:r>
              <a:rPr lang="en-US" b="1" dirty="0"/>
              <a:t>generative diffusion models </a:t>
            </a:r>
            <a:r>
              <a:rPr lang="en-US" dirty="0"/>
              <a:t>have come to dominate generative image models        </a:t>
            </a:r>
          </a:p>
          <a:p>
            <a:endParaRPr lang="en-US" dirty="0"/>
          </a:p>
        </p:txBody>
      </p:sp>
    </p:spTree>
    <p:extLst>
      <p:ext uri="{BB962C8B-B14F-4D97-AF65-F5344CB8AC3E}">
        <p14:creationId xmlns:p14="http://schemas.microsoft.com/office/powerpoint/2010/main" val="131679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The ELBO is </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r>
                  <a:rPr lang="en-US" dirty="0"/>
                  <a:t>Restate ELBO in terms of KL divergence   </a:t>
                </a:r>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a:p>
                <a:r>
                  <a:rPr lang="en-US" dirty="0"/>
                  <a:t>How can we interpret the above formulation?  </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oMath>
                </a14:m>
                <a:r>
                  <a:rPr lang="en-US" dirty="0"/>
                  <a:t> measures the log likelihood of reconstructing the input image, </a:t>
                </a:r>
                <a14:m>
                  <m:oMath xmlns:m="http://schemas.openxmlformats.org/officeDocument/2006/math">
                    <m:r>
                      <a:rPr lang="en-US" i="1">
                        <a:latin typeface="Cambria Math" panose="02040503050406030204" pitchFamily="18" charset="0"/>
                      </a:rPr>
                      <m:t>𝑥</m:t>
                    </m:r>
                  </m:oMath>
                </a14:m>
                <a:endParaRPr lang="en-US" dirty="0"/>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r>
                  <a:rPr lang="en-US" dirty="0"/>
                  <a:t> measures the divergence between the encoder distribution,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oMath>
                </a14:m>
                <a:r>
                  <a:rPr lang="en-US" dirty="0"/>
                  <a:t>, and the prior belief or likelihood of the latent space,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oMath>
                </a14:m>
                <a:endParaRPr lang="en-US" dirty="0"/>
              </a:p>
              <a:p>
                <a:pPr lvl="1"/>
                <a:r>
                  <a:rPr lang="en-US" dirty="0"/>
                  <a:t>To maximize </a:t>
                </a:r>
                <a14:m>
                  <m:oMath xmlns:m="http://schemas.openxmlformats.org/officeDocument/2006/math">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oMath>
                </a14:m>
                <a:r>
                  <a:rPr lang="en-US" dirty="0"/>
                  <a:t> we must maximize the reconstruction likelihood and minimize the divergence with respect to the prior distribution of the latent space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l="-1085" t="-1753" r="-1343" b="-412"/>
                </a:stretch>
              </a:blipFill>
            </p:spPr>
            <p:txBody>
              <a:bodyPr/>
              <a:lstStyle/>
              <a:p>
                <a:r>
                  <a:rPr lang="en-US">
                    <a:noFill/>
                  </a:rPr>
                  <a:t> </a:t>
                </a:r>
              </a:p>
            </p:txBody>
          </p:sp>
        </mc:Fallback>
      </mc:AlternateContent>
    </p:spTree>
    <p:extLst>
      <p:ext uri="{BB962C8B-B14F-4D97-AF65-F5344CB8AC3E}">
        <p14:creationId xmlns:p14="http://schemas.microsoft.com/office/powerpoint/2010/main" val="1459869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The ELBO is </a:t>
                </a:r>
                <a14:m>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endParaRPr lang="en-US" dirty="0"/>
              </a:p>
              <a:p>
                <a:r>
                  <a:rPr lang="en-US" dirty="0"/>
                  <a:t>What choice of distributions should we use for the above?</a:t>
                </a:r>
              </a:p>
              <a:p>
                <a:r>
                  <a:rPr lang="en-US" dirty="0"/>
                  <a:t>A tractable choice is to use multivariate Normal distributions</a:t>
                </a: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𝜑</m:t>
                              </m:r>
                            </m:sub>
                            <m:sup>
                              <m:r>
                                <a:rPr lang="en-US" b="0" i="1" smtClean="0">
                                  <a:latin typeface="Cambria Math" panose="02040503050406030204" pitchFamily="18" charset="0"/>
                                </a:rPr>
                                <m:t>2</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𝐼</m:t>
                          </m:r>
                        </m:e>
                      </m:d>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;0, </m:t>
                          </m:r>
                          <m:r>
                            <a:rPr lang="en-US" b="0" i="1" smtClean="0">
                              <a:latin typeface="Cambria Math" panose="02040503050406030204" pitchFamily="18" charset="0"/>
                            </a:rPr>
                            <m:t>𝐼</m:t>
                          </m:r>
                        </m:e>
                      </m:d>
                    </m:oMath>
                  </m:oMathPara>
                </a14:m>
                <a:endParaRPr lang="en-US" b="0" i="1" dirty="0">
                  <a:latin typeface="Cambria Math" panose="02040503050406030204" pitchFamily="18" charset="0"/>
                </a:endParaRPr>
              </a:p>
              <a:p>
                <a:r>
                  <a:rPr lang="en-US" dirty="0"/>
                  <a:t>Using Normal distributions gives an approximate form of the ELBO that can be Monte Carlo sampled over </a:t>
                </a:r>
                <a14:m>
                  <m:oMath xmlns:m="http://schemas.openxmlformats.org/officeDocument/2006/math">
                    <m:r>
                      <a:rPr lang="en-US" b="0" i="1" smtClean="0">
                        <a:latin typeface="Cambria Math" panose="02040503050406030204" pitchFamily="18" charset="0"/>
                      </a:rPr>
                      <m:t>𝐿</m:t>
                    </m:r>
                  </m:oMath>
                </a14:m>
                <a:r>
                  <a:rPr lang="en-US" dirty="0"/>
                  <a:t> latent variables,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p>
                        <m:r>
                          <a:rPr lang="en-US" b="0" i="1" smtClean="0">
                            <a:latin typeface="Cambria Math" panose="02040503050406030204" pitchFamily="18" charset="0"/>
                          </a:rPr>
                          <m:t>}</m:t>
                        </m:r>
                      </m:e>
                      <m:sub>
                        <m:r>
                          <a:rPr lang="en-US" b="0" i="1" smtClean="0">
                            <a:latin typeface="Cambria Math" panose="02040503050406030204" pitchFamily="18" charset="0"/>
                          </a:rPr>
                          <m:t>𝑙</m:t>
                        </m:r>
                        <m:r>
                          <a:rPr lang="en-US" b="0" i="1" smtClean="0">
                            <a:latin typeface="Cambria Math" panose="02040503050406030204" pitchFamily="18" charset="0"/>
                          </a:rPr>
                          <m:t>=1</m:t>
                        </m:r>
                      </m:sub>
                      <m:sup>
                        <m:r>
                          <a:rPr lang="en-US" b="0" i="1" smtClean="0">
                            <a:latin typeface="Cambria Math" panose="02040503050406030204" pitchFamily="18" charset="0"/>
                          </a:rPr>
                          <m:t>𝐿</m:t>
                        </m:r>
                      </m:sup>
                    </m:sSubSup>
                  </m:oMath>
                </a14:m>
                <a:r>
                  <a:rPr lang="en-US" dirty="0"/>
                  <a:t> for each observation, </a:t>
                </a:r>
                <a14:m>
                  <m:oMath xmlns:m="http://schemas.openxmlformats.org/officeDocument/2006/math">
                    <m:r>
                      <a:rPr lang="en-US" b="0" i="1" smtClean="0">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smtClean="0">
                                  <a:latin typeface="Cambria Math" panose="02040503050406030204" pitchFamily="18" charset="0"/>
                                </a:rPr>
                              </m:ctrlPr>
                            </m:funcPr>
                            <m:fName>
                              <m:r>
                                <a:rPr lang="en-US" b="0" i="1" smtClean="0">
                                  <a:latin typeface="Cambria Math" panose="02040503050406030204" pitchFamily="18" charset="0"/>
                                </a:rPr>
                                <m:t>𝑎𝑟𝑔</m:t>
                              </m:r>
                              <m:r>
                                <a:rPr lang="en-US" b="0" i="1"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e>
                          </m:func>
                        </m:e>
                        <m:sub>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l="-1085" t="-1753" r="-1343"/>
                </a:stretch>
              </a:blipFill>
            </p:spPr>
            <p:txBody>
              <a:bodyPr/>
              <a:lstStyle/>
              <a:p>
                <a:r>
                  <a:rPr lang="en-US">
                    <a:noFill/>
                  </a:rPr>
                  <a:t> </a:t>
                </a:r>
              </a:p>
            </p:txBody>
          </p:sp>
        </mc:Fallback>
      </mc:AlternateContent>
    </p:spTree>
    <p:extLst>
      <p:ext uri="{BB962C8B-B14F-4D97-AF65-F5344CB8AC3E}">
        <p14:creationId xmlns:p14="http://schemas.microsoft.com/office/powerpoint/2010/main" val="1893071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Using Normal distributions gives an approximate form of the ELBO that can be Monte Carlo sampled over </a:t>
                </a:r>
                <a14:m>
                  <m:oMath xmlns:m="http://schemas.openxmlformats.org/officeDocument/2006/math">
                    <m:r>
                      <a:rPr lang="en-US" i="1">
                        <a:latin typeface="Cambria Math" panose="02040503050406030204" pitchFamily="18" charset="0"/>
                      </a:rPr>
                      <m:t>𝐿</m:t>
                    </m:r>
                  </m:oMath>
                </a14:m>
                <a:r>
                  <a:rPr lang="en-US" dirty="0"/>
                  <a:t> latent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𝑧</m:t>
                            </m:r>
                          </m:e>
                          <m:sup>
                            <m:d>
                              <m:dPr>
                                <m:ctrlPr>
                                  <a:rPr lang="en-US" i="1">
                                    <a:latin typeface="Cambria Math" panose="02040503050406030204" pitchFamily="18" charset="0"/>
                                  </a:rPr>
                                </m:ctrlPr>
                              </m:dPr>
                              <m:e>
                                <m:r>
                                  <a:rPr lang="en-US" i="1">
                                    <a:latin typeface="Cambria Math" panose="02040503050406030204" pitchFamily="18" charset="0"/>
                                  </a:rPr>
                                  <m:t>𝑙</m:t>
                                </m:r>
                              </m:e>
                            </m:d>
                          </m:sup>
                        </m:sSup>
                        <m:r>
                          <a:rPr lang="en-US" i="1">
                            <a:latin typeface="Cambria Math" panose="02040503050406030204" pitchFamily="18" charset="0"/>
                          </a:rPr>
                          <m:t>}</m:t>
                        </m:r>
                      </m:e>
                      <m:sub>
                        <m:r>
                          <a:rPr lang="en-US" i="1">
                            <a:latin typeface="Cambria Math" panose="02040503050406030204" pitchFamily="18" charset="0"/>
                          </a:rPr>
                          <m:t>𝑙</m:t>
                        </m:r>
                        <m:r>
                          <a:rPr lang="en-US" i="1">
                            <a:latin typeface="Cambria Math" panose="02040503050406030204" pitchFamily="18" charset="0"/>
                          </a:rPr>
                          <m:t>=1</m:t>
                        </m:r>
                      </m:sub>
                      <m:sup>
                        <m:r>
                          <a:rPr lang="en-US" i="1">
                            <a:latin typeface="Cambria Math" panose="02040503050406030204" pitchFamily="18" charset="0"/>
                          </a:rPr>
                          <m:t>𝐿</m:t>
                        </m:r>
                      </m:sup>
                    </m:sSubSup>
                  </m:oMath>
                </a14:m>
                <a:r>
                  <a:rPr lang="en-US" dirty="0"/>
                  <a:t> for each observation, </a:t>
                </a:r>
                <a14:m>
                  <m:oMath xmlns:m="http://schemas.openxmlformats.org/officeDocument/2006/math">
                    <m:r>
                      <a:rPr lang="en-US" i="1">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smtClean="0">
                                  <a:latin typeface="Cambria Math" panose="02040503050406030204" pitchFamily="18" charset="0"/>
                                </a:rPr>
                              </m:ctrlPr>
                            </m:funcPr>
                            <m:fName>
                              <m:r>
                                <a:rPr lang="en-US" b="0" i="1" smtClean="0">
                                  <a:latin typeface="Cambria Math" panose="02040503050406030204" pitchFamily="18" charset="0"/>
                                </a:rPr>
                                <m:t>𝑎𝑟𝑔</m:t>
                              </m:r>
                              <m:r>
                                <a:rPr lang="en-US" b="0" i="1"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e>
                          </m:func>
                        </m:e>
                        <m:sub>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a:p>
                <a:r>
                  <a:rPr lang="en-US" dirty="0"/>
                  <a:t>But the above relation is not differentiable over the observable space!</a:t>
                </a:r>
              </a:p>
              <a:p>
                <a:r>
                  <a:rPr lang="en-US" dirty="0"/>
                  <a:t>We need to apply a </a:t>
                </a:r>
                <a:r>
                  <a:rPr lang="en-US" b="1" dirty="0"/>
                  <a:t>reparameterization trick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l="-1085" t="-1753" r="-1343"/>
                </a:stretch>
              </a:blipFill>
            </p:spPr>
            <p:txBody>
              <a:bodyPr/>
              <a:lstStyle/>
              <a:p>
                <a:r>
                  <a:rPr lang="en-US">
                    <a:noFill/>
                  </a:rPr>
                  <a:t> </a:t>
                </a:r>
              </a:p>
            </p:txBody>
          </p:sp>
        </mc:Fallback>
      </mc:AlternateContent>
    </p:spTree>
    <p:extLst>
      <p:ext uri="{BB962C8B-B14F-4D97-AF65-F5344CB8AC3E}">
        <p14:creationId xmlns:p14="http://schemas.microsoft.com/office/powerpoint/2010/main" val="1062178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We need to apply a </a:t>
                </a:r>
                <a:r>
                  <a:rPr lang="en-US" b="1" dirty="0"/>
                  <a:t>reparameterization trick</a:t>
                </a:r>
                <a:r>
                  <a:rPr lang="en-US" dirty="0"/>
                  <a:t>, where the random variable is written as a deterministic function of a noise variable,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e>
                    </m:d>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𝐼</m:t>
                          </m:r>
                        </m:e>
                      </m:d>
                    </m:oMath>
                  </m:oMathPara>
                </a14:m>
                <a:endParaRPr lang="en-US" dirty="0"/>
              </a:p>
              <a:p>
                <a:r>
                  <a:rPr lang="en-US" dirty="0"/>
                  <a:t>Using the above, the sampling is from a linear relationship using a standard Normal </a:t>
                </a:r>
              </a:p>
              <a:p>
                <a:pPr lvl="1"/>
                <a:r>
                  <a:rPr lang="en-US" dirty="0"/>
                  <a:t>Mean is shifted and the variance scaled</a:t>
                </a:r>
              </a:p>
              <a:p>
                <a:pPr lvl="1"/>
                <a:r>
                  <a:rPr lang="en-US" dirty="0"/>
                  <a:t>Optimization problem is now differentiable   </a:t>
                </a:r>
              </a:p>
              <a:p>
                <a:r>
                  <a:rPr lang="en-US" dirty="0"/>
                  <a:t>For the VAE we can extend the reparameterization to a multivariate form for the latent variables, </a:t>
                </a:r>
                <a14:m>
                  <m:oMath xmlns:m="http://schemas.openxmlformats.org/officeDocument/2006/math">
                    <m:r>
                      <a:rPr lang="en-US" b="0" i="1" smtClean="0">
                        <a:latin typeface="Cambria Math" panose="02040503050406030204" pitchFamily="18" charset="0"/>
                      </a:rPr>
                      <m:t>𝑧</m:t>
                    </m:r>
                  </m:oMath>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pPr marL="0" indent="0">
                  <a:buNone/>
                </a:pPr>
                <a:r>
                  <a:rPr lang="en-US" dirty="0"/>
                  <a:t>	Where, </a:t>
                </a:r>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r>
                  <a:rPr lang="en-US" dirty="0"/>
                  <a:t> represents element-wise multiplication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l="-1085" t="-1753" r="-1343"/>
                </a:stretch>
              </a:blipFill>
            </p:spPr>
            <p:txBody>
              <a:bodyPr/>
              <a:lstStyle/>
              <a:p>
                <a:r>
                  <a:rPr lang="en-US">
                    <a:noFill/>
                  </a:rPr>
                  <a:t> </a:t>
                </a:r>
              </a:p>
            </p:txBody>
          </p:sp>
        </mc:Fallback>
      </mc:AlternateContent>
    </p:spTree>
    <p:extLst>
      <p:ext uri="{BB962C8B-B14F-4D97-AF65-F5344CB8AC3E}">
        <p14:creationId xmlns:p14="http://schemas.microsoft.com/office/powerpoint/2010/main" val="3078439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945752"/>
              </a:xfrm>
            </p:spPr>
            <p:txBody>
              <a:bodyPr>
                <a:normAutofit/>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945752"/>
              </a:xfrm>
              <a:blipFill>
                <a:blip r:embed="rId2"/>
                <a:stretch>
                  <a:fillRect l="-1085" t="-10968" r="-1343"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A4695518-9AAA-A891-8F15-4E1404CD141D}"/>
                  </a:ext>
                </a:extLst>
              </p:cNvPr>
              <p:cNvSpPr txBox="1">
                <a:spLocks/>
              </p:cNvSpPr>
              <p:nvPr/>
            </p:nvSpPr>
            <p:spPr>
              <a:xfrm>
                <a:off x="388088" y="1908816"/>
                <a:ext cx="4734897" cy="41813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Reparameterization has a linear Gaussian multivariate form for the latent variables, </a:t>
                </a:r>
                <a14:m>
                  <m:oMath xmlns:m="http://schemas.openxmlformats.org/officeDocument/2006/math">
                    <m:r>
                      <a:rPr lang="en-US" i="1" smtClean="0">
                        <a:latin typeface="Cambria Math" panose="02040503050406030204" pitchFamily="18" charset="0"/>
                      </a:rPr>
                      <m:t>𝑧</m:t>
                    </m:r>
                  </m:oMath>
                </a14:m>
                <a:endParaRPr lang="en-US"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𝑢</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𝜖</m:t>
                      </m:r>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r>
                  <a:rPr lang="en-US" dirty="0"/>
                  <a:t>The function is now linear and differentiable for backpropagation   </a:t>
                </a:r>
              </a:p>
            </p:txBody>
          </p:sp>
        </mc:Choice>
        <mc:Fallback xmlns="">
          <p:sp>
            <p:nvSpPr>
              <p:cNvPr id="4" name="Content Placeholder 2">
                <a:extLst>
                  <a:ext uri="{FF2B5EF4-FFF2-40B4-BE49-F238E27FC236}">
                    <a16:creationId xmlns:a16="http://schemas.microsoft.com/office/drawing/2014/main" id="{A4695518-9AAA-A891-8F15-4E1404CD141D}"/>
                  </a:ext>
                </a:extLst>
              </p:cNvPr>
              <p:cNvSpPr txBox="1">
                <a:spLocks noRot="1" noChangeAspect="1" noMove="1" noResize="1" noEditPoints="1" noAdjustHandles="1" noChangeArrowheads="1" noChangeShapeType="1" noTextEdit="1"/>
              </p:cNvSpPr>
              <p:nvPr/>
            </p:nvSpPr>
            <p:spPr>
              <a:xfrm>
                <a:off x="388088" y="1908816"/>
                <a:ext cx="4734897" cy="4181321"/>
              </a:xfrm>
              <a:prstGeom prst="rect">
                <a:avLst/>
              </a:prstGeom>
              <a:blipFill>
                <a:blip r:embed="rId3"/>
                <a:stretch>
                  <a:fillRect l="-2320" t="-2332" r="-38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0CA8758-60FA-5780-A3AC-9C7336CFD9E5}"/>
              </a:ext>
            </a:extLst>
          </p:cNvPr>
          <p:cNvPicPr>
            <a:picLocks noChangeAspect="1"/>
          </p:cNvPicPr>
          <p:nvPr/>
        </p:nvPicPr>
        <p:blipFill>
          <a:blip r:embed="rId4"/>
          <a:stretch>
            <a:fillRect/>
          </a:stretch>
        </p:blipFill>
        <p:spPr>
          <a:xfrm>
            <a:off x="5240979" y="1402958"/>
            <a:ext cx="6931883" cy="4335488"/>
          </a:xfrm>
          <a:prstGeom prst="rect">
            <a:avLst/>
          </a:prstGeom>
        </p:spPr>
      </p:pic>
      <p:sp>
        <p:nvSpPr>
          <p:cNvPr id="7" name="TextBox 6">
            <a:extLst>
              <a:ext uri="{FF2B5EF4-FFF2-40B4-BE49-F238E27FC236}">
                <a16:creationId xmlns:a16="http://schemas.microsoft.com/office/drawing/2014/main" id="{C49EB75B-870F-7F73-264E-B473E0DB6D54}"/>
              </a:ext>
            </a:extLst>
          </p:cNvPr>
          <p:cNvSpPr txBox="1"/>
          <p:nvPr/>
        </p:nvSpPr>
        <p:spPr>
          <a:xfrm>
            <a:off x="5586046" y="6101862"/>
            <a:ext cx="6500446" cy="369332"/>
          </a:xfrm>
          <a:prstGeom prst="rect">
            <a:avLst/>
          </a:prstGeom>
          <a:noFill/>
        </p:spPr>
        <p:txBody>
          <a:bodyPr wrap="square" rtlCol="0">
            <a:spAutoFit/>
          </a:bodyPr>
          <a:lstStyle/>
          <a:p>
            <a:pPr algn="ctr"/>
            <a:r>
              <a:rPr lang="en-US" b="0" i="0" dirty="0">
                <a:solidFill>
                  <a:srgbClr val="888888"/>
                </a:solidFill>
                <a:effectLst/>
                <a:latin typeface="-apple-system"/>
              </a:rPr>
              <a:t>Image source: </a:t>
            </a:r>
            <a:r>
              <a:rPr lang="en-US" b="0" i="0" dirty="0">
                <a:solidFill>
                  <a:srgbClr val="888888"/>
                </a:solidFill>
                <a:effectLst/>
                <a:latin typeface="-apple-system"/>
                <a:hlinkClick r:id="rId5"/>
              </a:rPr>
              <a:t>Slide 12 in </a:t>
            </a:r>
            <a:r>
              <a:rPr lang="en-US" b="0" i="0" dirty="0" err="1">
                <a:solidFill>
                  <a:srgbClr val="888888"/>
                </a:solidFill>
                <a:effectLst/>
                <a:latin typeface="-apple-system"/>
                <a:hlinkClick r:id="rId5"/>
              </a:rPr>
              <a:t>Kingma’s</a:t>
            </a:r>
            <a:r>
              <a:rPr lang="en-US" b="0" i="0" dirty="0">
                <a:solidFill>
                  <a:srgbClr val="888888"/>
                </a:solidFill>
                <a:effectLst/>
                <a:latin typeface="-apple-system"/>
                <a:hlinkClick r:id="rId5"/>
              </a:rPr>
              <a:t> NIPS 2015 workshop talk</a:t>
            </a:r>
            <a:endParaRPr lang="en-US" dirty="0"/>
          </a:p>
        </p:txBody>
      </p:sp>
    </p:spTree>
    <p:extLst>
      <p:ext uri="{BB962C8B-B14F-4D97-AF65-F5344CB8AC3E}">
        <p14:creationId xmlns:p14="http://schemas.microsoft.com/office/powerpoint/2010/main" val="27977933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Forward and Reverse Diffusion Processes</a:t>
            </a:r>
          </a:p>
        </p:txBody>
      </p:sp>
    </p:spTree>
    <p:extLst>
      <p:ext uri="{BB962C8B-B14F-4D97-AF65-F5344CB8AC3E}">
        <p14:creationId xmlns:p14="http://schemas.microsoft.com/office/powerpoint/2010/main" val="3065438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2546987"/>
              </a:xfrm>
            </p:spPr>
            <p:txBody>
              <a:bodyPr>
                <a:normAutofit/>
              </a:bodyPr>
              <a:lstStyle/>
              <a:p>
                <a:pPr marL="0" indent="0">
                  <a:buNone/>
                </a:pPr>
                <a:r>
                  <a:rPr lang="en-US" dirty="0"/>
                  <a:t>Generative diffusion models use a forward and reverse diffusion process    </a:t>
                </a:r>
              </a:p>
              <a:p>
                <a:r>
                  <a:rPr lang="en-US" dirty="0"/>
                  <a:t>The forward diffusion process, </a:t>
                </a:r>
                <a14:m>
                  <m:oMath xmlns:m="http://schemas.openxmlformats.org/officeDocument/2006/math">
                    <m:r>
                      <a:rPr lang="en-US" b="0" i="1" smtClean="0">
                        <a:solidFill>
                          <a:srgbClr val="C00000"/>
                        </a:solidFill>
                        <a:latin typeface="Cambria Math" panose="02040503050406030204" pitchFamily="18" charset="0"/>
                      </a:rPr>
                      <m:t>𝑞</m:t>
                    </m:r>
                    <m:d>
                      <m:dPr>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𝑇</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0</m:t>
                            </m:r>
                          </m:sub>
                        </m:sSub>
                      </m:e>
                    </m:d>
                  </m:oMath>
                </a14:m>
                <a:r>
                  <a:rPr lang="en-US" dirty="0"/>
                  <a:t>, is modeled as a Markov chain    </a:t>
                </a:r>
              </a:p>
              <a:p>
                <a:r>
                  <a:rPr lang="en-US" dirty="0"/>
                  <a:t>The </a:t>
                </a:r>
                <a:r>
                  <a:rPr lang="en-US" b="1" dirty="0"/>
                  <a:t>reverse diffusion Markov process</a:t>
                </a:r>
                <a:r>
                  <a:rPr lang="en-US" dirty="0"/>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2546987"/>
              </a:xfrm>
              <a:blipFill>
                <a:blip r:embed="rId2"/>
                <a:stretch>
                  <a:fillRect l="-1159" t="-38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FA58387-D573-B03D-3501-771D0216CE2C}"/>
              </a:ext>
            </a:extLst>
          </p:cNvPr>
          <p:cNvPicPr>
            <a:picLocks noChangeAspect="1"/>
          </p:cNvPicPr>
          <p:nvPr/>
        </p:nvPicPr>
        <p:blipFill>
          <a:blip r:embed="rId3"/>
          <a:stretch>
            <a:fillRect/>
          </a:stretch>
        </p:blipFill>
        <p:spPr>
          <a:xfrm>
            <a:off x="1685215" y="3877776"/>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55550C-77DB-C869-33BA-9B56AEB5C688}"/>
                  </a:ext>
                </a:extLst>
              </p:cNvPr>
              <p:cNvSpPr txBox="1"/>
              <p:nvPr/>
            </p:nvSpPr>
            <p:spPr>
              <a:xfrm>
                <a:off x="789300" y="5800869"/>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0" y="5800869"/>
                <a:ext cx="2825911" cy="523220"/>
              </a:xfrm>
              <a:prstGeom prst="rect">
                <a:avLst/>
              </a:prstGeom>
              <a:blipFill>
                <a:blip r:embed="rId4"/>
                <a:stretch>
                  <a:fillRect l="-4310" t="-11765" b="-3411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6E0FA6E-9071-3502-32D4-3DFA1B3F41A4}"/>
              </a:ext>
            </a:extLst>
          </p:cNvPr>
          <p:cNvCxnSpPr/>
          <p:nvPr/>
        </p:nvCxnSpPr>
        <p:spPr>
          <a:xfrm flipV="1">
            <a:off x="1779063" y="5219370"/>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C45352-2CE4-1F47-473C-308E21059C3B}"/>
                  </a:ext>
                </a:extLst>
              </p:cNvPr>
              <p:cNvSpPr txBox="1"/>
              <p:nvPr/>
            </p:nvSpPr>
            <p:spPr>
              <a:xfrm>
                <a:off x="10052344" y="5874755"/>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4" y="5874755"/>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F80F55B-BE0D-E796-008C-43B8CBBC8EB0}"/>
              </a:ext>
            </a:extLst>
          </p:cNvPr>
          <p:cNvCxnSpPr>
            <a:cxnSpLocks/>
            <a:stCxn id="9" idx="0"/>
          </p:cNvCxnSpPr>
          <p:nvPr/>
        </p:nvCxnSpPr>
        <p:spPr>
          <a:xfrm flipH="1" flipV="1">
            <a:off x="10412561" y="5303451"/>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646F831-B6A6-63BD-8E14-DCCF389D66B9}"/>
              </a:ext>
            </a:extLst>
          </p:cNvPr>
          <p:cNvCxnSpPr>
            <a:cxnSpLocks/>
          </p:cNvCxnSpPr>
          <p:nvPr/>
        </p:nvCxnSpPr>
        <p:spPr>
          <a:xfrm flipH="1">
            <a:off x="5989017" y="3379041"/>
            <a:ext cx="1132403" cy="49873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EC24E-84D6-F277-6242-326471F5DFD2}"/>
              </a:ext>
            </a:extLst>
          </p:cNvPr>
          <p:cNvSpPr/>
          <p:nvPr/>
        </p:nvSpPr>
        <p:spPr>
          <a:xfrm>
            <a:off x="5209279" y="4900218"/>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176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Diffusion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1810951"/>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is modeled as a Markov chain     </a:t>
                </a:r>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2"/>
                <a:stretch>
                  <a:fillRect l="-1159" t="-5369" b="-6040"/>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BF86ACFE-D04D-0BF2-CF6C-BE9617A43AC1}"/>
              </a:ext>
            </a:extLst>
          </p:cNvPr>
          <p:cNvPicPr>
            <a:picLocks noChangeAspect="1"/>
          </p:cNvPicPr>
          <p:nvPr/>
        </p:nvPicPr>
        <p:blipFill>
          <a:blip r:embed="rId3"/>
          <a:stretch>
            <a:fillRect/>
          </a:stretch>
        </p:blipFill>
        <p:spPr>
          <a:xfrm>
            <a:off x="1685216" y="4079730"/>
            <a:ext cx="9051954" cy="1923093"/>
          </a:xfrm>
          <a:prstGeom prst="rect">
            <a:avLst/>
          </a:prstGeom>
        </p:spPr>
      </p:pic>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53A2F645-D545-7900-9C51-BF45058AC293}"/>
                  </a:ext>
                </a:extLst>
              </p:cNvPr>
              <p:cNvSpPr txBox="1"/>
              <p:nvPr/>
            </p:nvSpPr>
            <p:spPr>
              <a:xfrm>
                <a:off x="789301" y="6002823"/>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p:sp>
            <p:nvSpPr>
              <p:cNvPr id="12" name="TextBox 11">
                <a:extLst>
                  <a:ext uri="{FF2B5EF4-FFF2-40B4-BE49-F238E27FC236}">
                    <a16:creationId xmlns:a16="http://schemas.microsoft.com/office/drawing/2014/main" id="{53A2F645-D545-7900-9C51-BF45058AC293}"/>
                  </a:ext>
                </a:extLst>
              </p:cNvPr>
              <p:cNvSpPr txBox="1">
                <a:spLocks noRot="1" noChangeAspect="1" noMove="1" noResize="1" noEditPoints="1" noAdjustHandles="1" noChangeArrowheads="1" noChangeShapeType="1" noTextEdit="1"/>
              </p:cNvSpPr>
              <p:nvPr/>
            </p:nvSpPr>
            <p:spPr>
              <a:xfrm>
                <a:off x="789301" y="6002823"/>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B6916DB1-3A8A-49DB-E72A-1AE805886C89}"/>
              </a:ext>
            </a:extLst>
          </p:cNvPr>
          <p:cNvCxnSpPr>
            <a:cxnSpLocks/>
          </p:cNvCxnSpPr>
          <p:nvPr/>
        </p:nvCxnSpPr>
        <p:spPr>
          <a:xfrm flipV="1">
            <a:off x="1779064" y="5421324"/>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E3754657-EC9E-335A-B2BE-DC3907555ECE}"/>
                  </a:ext>
                </a:extLst>
              </p:cNvPr>
              <p:cNvSpPr txBox="1"/>
              <p:nvPr/>
            </p:nvSpPr>
            <p:spPr>
              <a:xfrm>
                <a:off x="10052345" y="6076709"/>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p:sp>
            <p:nvSpPr>
              <p:cNvPr id="14" name="TextBox 13">
                <a:extLst>
                  <a:ext uri="{FF2B5EF4-FFF2-40B4-BE49-F238E27FC236}">
                    <a16:creationId xmlns:a16="http://schemas.microsoft.com/office/drawing/2014/main" id="{E3754657-EC9E-335A-B2BE-DC3907555ECE}"/>
                  </a:ext>
                </a:extLst>
              </p:cNvPr>
              <p:cNvSpPr txBox="1">
                <a:spLocks noRot="1" noChangeAspect="1" noMove="1" noResize="1" noEditPoints="1" noAdjustHandles="1" noChangeArrowheads="1" noChangeShapeType="1" noTextEdit="1"/>
              </p:cNvSpPr>
              <p:nvPr/>
            </p:nvSpPr>
            <p:spPr>
              <a:xfrm>
                <a:off x="10052345" y="6076709"/>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3B047C35-FCEB-BC80-89DC-4792B3CFD2E2}"/>
              </a:ext>
            </a:extLst>
          </p:cNvPr>
          <p:cNvCxnSpPr>
            <a:cxnSpLocks/>
            <a:stCxn id="14" idx="0"/>
          </p:cNvCxnSpPr>
          <p:nvPr/>
        </p:nvCxnSpPr>
        <p:spPr>
          <a:xfrm flipH="1" flipV="1">
            <a:off x="10412562" y="5505405"/>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2409FE9-93F0-DD51-DB4F-E69210A55322}"/>
              </a:ext>
            </a:extLst>
          </p:cNvPr>
          <p:cNvCxnSpPr>
            <a:cxnSpLocks/>
          </p:cNvCxnSpPr>
          <p:nvPr/>
        </p:nvCxnSpPr>
        <p:spPr>
          <a:xfrm flipH="1">
            <a:off x="6451288" y="2445880"/>
            <a:ext cx="454395" cy="265905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32A75F79-39D8-6387-1CDD-333ED3BAF834}"/>
              </a:ext>
            </a:extLst>
          </p:cNvPr>
          <p:cNvSpPr/>
          <p:nvPr/>
        </p:nvSpPr>
        <p:spPr>
          <a:xfrm>
            <a:off x="5209280" y="5102172"/>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1DE3902D-BE28-6E63-CBE3-6B5638ED0D2F}"/>
              </a:ext>
            </a:extLst>
          </p:cNvPr>
          <p:cNvCxnSpPr>
            <a:cxnSpLocks/>
            <a:stCxn id="32" idx="2"/>
          </p:cNvCxnSpPr>
          <p:nvPr/>
        </p:nvCxnSpPr>
        <p:spPr>
          <a:xfrm flipH="1">
            <a:off x="9654493" y="3580884"/>
            <a:ext cx="117797" cy="58560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6B3166A-32D6-18AE-6B52-109DE238A6B3}"/>
              </a:ext>
            </a:extLst>
          </p:cNvPr>
          <p:cNvSpPr txBox="1"/>
          <p:nvPr/>
        </p:nvSpPr>
        <p:spPr>
          <a:xfrm>
            <a:off x="7595672" y="3057664"/>
            <a:ext cx="4353235" cy="523220"/>
          </a:xfrm>
          <a:prstGeom prst="rect">
            <a:avLst/>
          </a:prstGeom>
          <a:noFill/>
        </p:spPr>
        <p:txBody>
          <a:bodyPr wrap="square" rtlCol="0">
            <a:spAutoFit/>
          </a:bodyPr>
          <a:lstStyle/>
          <a:p>
            <a:pPr marL="285750" indent="-285750">
              <a:buFont typeface="Arial" panose="020B0604020202020204" pitchFamily="34" charset="0"/>
              <a:buChar char="•"/>
            </a:pPr>
            <a:r>
              <a:rPr lang="en-US" sz="2800" dirty="0"/>
              <a:t>The initial, , is a real image</a:t>
            </a:r>
          </a:p>
        </p:txBody>
      </p:sp>
    </p:spTree>
    <p:extLst>
      <p:ext uri="{BB962C8B-B14F-4D97-AF65-F5344CB8AC3E}">
        <p14:creationId xmlns:p14="http://schemas.microsoft.com/office/powerpoint/2010/main" val="330167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Diffusion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oMath>
                </a14:m>
                <a:r>
                  <a:rPr lang="en-US" dirty="0"/>
                  <a:t> are a series of </a:t>
                </a:r>
                <a:r>
                  <a:rPr lang="en-US" b="1" dirty="0"/>
                  <a:t>latent variables</a:t>
                </a:r>
              </a:p>
              <a:p>
                <a:pPr lvl="1"/>
                <a:r>
                  <a:rPr lang="en-US" dirty="0"/>
                  <a:t>Latent variables are images with increasing noise at each step </a:t>
                </a:r>
              </a:p>
              <a:p>
                <a:pPr lvl="1"/>
                <a:r>
                  <a:rPr lang="en-US" dirty="0"/>
                  <a:t>The latent variables are </a:t>
                </a:r>
                <a:r>
                  <a:rPr lang="en-US" b="1" dirty="0"/>
                  <a:t>not observable</a:t>
                </a:r>
                <a:r>
                  <a:rPr lang="en-US" dirty="0"/>
                  <a:t>    </a:t>
                </a:r>
              </a:p>
              <a:p>
                <a:pPr lvl="1"/>
                <a:r>
                  <a:rPr lang="en-US" dirty="0"/>
                  <a:t>We must estimate these variables </a:t>
                </a:r>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9B8E6BB4-F878-55DF-D713-D170194938FB}"/>
              </a:ext>
            </a:extLst>
          </p:cNvPr>
          <p:cNvPicPr>
            <a:picLocks noChangeAspect="1"/>
          </p:cNvPicPr>
          <p:nvPr/>
        </p:nvPicPr>
        <p:blipFill>
          <a:blip r:embed="rId3"/>
          <a:stretch>
            <a:fillRect/>
          </a:stretch>
        </p:blipFill>
        <p:spPr>
          <a:xfrm>
            <a:off x="1570023" y="4197608"/>
            <a:ext cx="9051954" cy="1923093"/>
          </a:xfrm>
          <a:prstGeom prst="rect">
            <a:avLst/>
          </a:prstGeom>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5D657CC5-0C50-9BE3-6720-54B82B411EC8}"/>
                  </a:ext>
                </a:extLst>
              </p:cNvPr>
              <p:cNvSpPr txBox="1"/>
              <p:nvPr/>
            </p:nvSpPr>
            <p:spPr>
              <a:xfrm>
                <a:off x="674108" y="612070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p:sp>
            <p:nvSpPr>
              <p:cNvPr id="5" name="TextBox 4">
                <a:extLst>
                  <a:ext uri="{FF2B5EF4-FFF2-40B4-BE49-F238E27FC236}">
                    <a16:creationId xmlns:a16="http://schemas.microsoft.com/office/drawing/2014/main" id="{5D657CC5-0C50-9BE3-6720-54B82B411EC8}"/>
                  </a:ext>
                </a:extLst>
              </p:cNvPr>
              <p:cNvSpPr txBox="1">
                <a:spLocks noRot="1" noChangeAspect="1" noMove="1" noResize="1" noEditPoints="1" noAdjustHandles="1" noChangeArrowheads="1" noChangeShapeType="1" noTextEdit="1"/>
              </p:cNvSpPr>
              <p:nvPr/>
            </p:nvSpPr>
            <p:spPr>
              <a:xfrm>
                <a:off x="674108" y="6120701"/>
                <a:ext cx="2825911" cy="523220"/>
              </a:xfrm>
              <a:prstGeom prst="rect">
                <a:avLst/>
              </a:prstGeom>
              <a:blipFill>
                <a:blip r:embed="rId4"/>
                <a:stretch>
                  <a:fillRect l="-4536" t="-10465" b="-32558"/>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DAB42526-3A47-9D8B-4F55-850E072377C3}"/>
              </a:ext>
            </a:extLst>
          </p:cNvPr>
          <p:cNvCxnSpPr>
            <a:cxnSpLocks/>
          </p:cNvCxnSpPr>
          <p:nvPr/>
        </p:nvCxnSpPr>
        <p:spPr>
          <a:xfrm flipV="1">
            <a:off x="1663871" y="553920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7D70AFD5-D3C5-4518-B3CA-82FCB20963C9}"/>
                  </a:ext>
                </a:extLst>
              </p:cNvPr>
              <p:cNvSpPr txBox="1"/>
              <p:nvPr/>
            </p:nvSpPr>
            <p:spPr>
              <a:xfrm>
                <a:off x="9937152" y="619458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p:sp>
            <p:nvSpPr>
              <p:cNvPr id="7" name="TextBox 6">
                <a:extLst>
                  <a:ext uri="{FF2B5EF4-FFF2-40B4-BE49-F238E27FC236}">
                    <a16:creationId xmlns:a16="http://schemas.microsoft.com/office/drawing/2014/main" id="{7D70AFD5-D3C5-4518-B3CA-82FCB20963C9}"/>
                  </a:ext>
                </a:extLst>
              </p:cNvPr>
              <p:cNvSpPr txBox="1">
                <a:spLocks noRot="1" noChangeAspect="1" noMove="1" noResize="1" noEditPoints="1" noAdjustHandles="1" noChangeArrowheads="1" noChangeShapeType="1" noTextEdit="1"/>
              </p:cNvSpPr>
              <p:nvPr/>
            </p:nvSpPr>
            <p:spPr>
              <a:xfrm>
                <a:off x="9937152" y="6194587"/>
                <a:ext cx="1962024" cy="523220"/>
              </a:xfrm>
              <a:prstGeom prst="rect">
                <a:avLst/>
              </a:prstGeom>
              <a:blipFill>
                <a:blip r:embed="rId5"/>
                <a:stretch>
                  <a:fillRect l="-6211"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C8D85F0-D2CD-58E8-3303-5E578A6AC1FD}"/>
              </a:ext>
            </a:extLst>
          </p:cNvPr>
          <p:cNvCxnSpPr>
            <a:cxnSpLocks/>
            <a:stCxn id="7" idx="0"/>
          </p:cNvCxnSpPr>
          <p:nvPr/>
        </p:nvCxnSpPr>
        <p:spPr>
          <a:xfrm flipH="1" flipV="1">
            <a:off x="10297369" y="562328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44BBE78-635B-8CE2-6914-DB9A98A9D39D}"/>
              </a:ext>
            </a:extLst>
          </p:cNvPr>
          <p:cNvCxnSpPr>
            <a:cxnSpLocks/>
          </p:cNvCxnSpPr>
          <p:nvPr/>
        </p:nvCxnSpPr>
        <p:spPr>
          <a:xfrm>
            <a:off x="4151264" y="3635161"/>
            <a:ext cx="499273" cy="69561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1DA9FC13-397E-72D0-3746-4D4DA23AC24B}"/>
              </a:ext>
            </a:extLst>
          </p:cNvPr>
          <p:cNvSpPr/>
          <p:nvPr/>
        </p:nvSpPr>
        <p:spPr>
          <a:xfrm>
            <a:off x="5094087" y="5220050"/>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CF06CD6-AE35-1599-A0E7-A1A6490CF9CD}"/>
              </a:ext>
            </a:extLst>
          </p:cNvPr>
          <p:cNvCxnSpPr>
            <a:cxnSpLocks/>
          </p:cNvCxnSpPr>
          <p:nvPr/>
        </p:nvCxnSpPr>
        <p:spPr>
          <a:xfrm>
            <a:off x="5828599" y="3523020"/>
            <a:ext cx="914400" cy="8077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4417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Diffusion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is modeled as a Markov chain     </a:t>
                </a:r>
              </a:p>
              <a:p>
                <a:r>
                  <a:rPr lang="en-US" dirty="0"/>
                  <a:t>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to match the forward process </a:t>
                </a:r>
              </a:p>
              <a:p>
                <a:pPr lvl="1"/>
                <a:r>
                  <a:rPr lang="en-US" dirty="0"/>
                  <a:t>Generates images from a noise image       </a:t>
                </a:r>
              </a:p>
              <a:p>
                <a:r>
                  <a:rPr lang="en-US" dirty="0"/>
                  <a:t>Introduced by </a:t>
                </a:r>
                <a:r>
                  <a:rPr lang="en-US" dirty="0" err="1">
                    <a:hlinkClick r:id="rId2"/>
                  </a:rPr>
                  <a:t>Sohl</a:t>
                </a:r>
                <a:r>
                  <a:rPr lang="en-US" dirty="0">
                    <a:hlinkClick r:id="rId2"/>
                  </a:rPr>
                  <a:t>-Dickstein, et. al., 2015 </a:t>
                </a:r>
                <a:r>
                  <a:rPr lang="en-US" dirty="0"/>
                  <a:t>and </a:t>
                </a:r>
                <a:r>
                  <a:rPr lang="en-US" dirty="0">
                    <a:hlinkClick r:id="rId3"/>
                  </a:rPr>
                  <a:t>Ho, Jain and </a:t>
                </a:r>
                <a:r>
                  <a:rPr lang="en-US" dirty="0" err="1">
                    <a:hlinkClick r:id="rId3"/>
                  </a:rPr>
                  <a:t>Abbeel</a:t>
                </a:r>
                <a:r>
                  <a:rPr lang="en-US" dirty="0">
                    <a:hlinkClick r:id="rId3"/>
                  </a:rPr>
                  <a:t>, 2020</a:t>
                </a:r>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4"/>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100262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Alternatives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1082826" cy="509199"/>
          </a:xfrm>
        </p:spPr>
        <p:txBody>
          <a:bodyPr>
            <a:normAutofit/>
          </a:bodyPr>
          <a:lstStyle/>
          <a:p>
            <a:pPr marL="0" indent="0">
              <a:buNone/>
            </a:pPr>
            <a:r>
              <a:rPr lang="en-US" dirty="0">
                <a:hlinkClick r:id="rId2"/>
              </a:rPr>
              <a:t>Lilian Weng’s blog post </a:t>
            </a:r>
            <a:r>
              <a:rPr lang="en-US" dirty="0"/>
              <a:t>compares 4 approaches to image generative models</a:t>
            </a:r>
          </a:p>
        </p:txBody>
      </p:sp>
      <p:pic>
        <p:nvPicPr>
          <p:cNvPr id="10" name="Picture 9">
            <a:extLst>
              <a:ext uri="{FF2B5EF4-FFF2-40B4-BE49-F238E27FC236}">
                <a16:creationId xmlns:a16="http://schemas.microsoft.com/office/drawing/2014/main" id="{EB5F1F0E-9C22-01B2-E940-594E25029FC0}"/>
              </a:ext>
            </a:extLst>
          </p:cNvPr>
          <p:cNvPicPr>
            <a:picLocks noChangeAspect="1"/>
          </p:cNvPicPr>
          <p:nvPr/>
        </p:nvPicPr>
        <p:blipFill>
          <a:blip r:embed="rId3"/>
          <a:stretch>
            <a:fillRect/>
          </a:stretch>
        </p:blipFill>
        <p:spPr>
          <a:xfrm>
            <a:off x="1381527" y="1583361"/>
            <a:ext cx="7797642" cy="5274090"/>
          </a:xfrm>
          <a:prstGeom prst="rect">
            <a:avLst/>
          </a:prstGeom>
        </p:spPr>
      </p:pic>
    </p:spTree>
    <p:extLst>
      <p:ext uri="{BB962C8B-B14F-4D97-AF65-F5344CB8AC3E}">
        <p14:creationId xmlns:p14="http://schemas.microsoft.com/office/powerpoint/2010/main" val="2845585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Diffusion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r>
                  <a:rPr lang="en-US" dirty="0"/>
                  <a:t>   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to match the forward process </a:t>
                </a:r>
              </a:p>
              <a:p>
                <a:pPr lvl="1"/>
                <a:r>
                  <a:rPr lang="en-US" dirty="0"/>
                  <a:t>Generates images from a noise image     </a:t>
                </a:r>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r="-202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D7E4557C-B5DE-819C-AA9D-B65AD75FE16E}"/>
              </a:ext>
            </a:extLst>
          </p:cNvPr>
          <p:cNvPicPr>
            <a:picLocks noChangeAspect="1"/>
          </p:cNvPicPr>
          <p:nvPr/>
        </p:nvPicPr>
        <p:blipFill>
          <a:blip r:embed="rId3"/>
          <a:stretch>
            <a:fillRect/>
          </a:stretch>
        </p:blipFill>
        <p:spPr>
          <a:xfrm>
            <a:off x="1440997" y="4029313"/>
            <a:ext cx="9051954" cy="1923093"/>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840B2178-8E48-A29D-F9DC-795E6A48062C}"/>
                  </a:ext>
                </a:extLst>
              </p:cNvPr>
              <p:cNvSpPr txBox="1"/>
              <p:nvPr/>
            </p:nvSpPr>
            <p:spPr>
              <a:xfrm>
                <a:off x="545082" y="5952406"/>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p:sp>
            <p:nvSpPr>
              <p:cNvPr id="7" name="TextBox 6">
                <a:extLst>
                  <a:ext uri="{FF2B5EF4-FFF2-40B4-BE49-F238E27FC236}">
                    <a16:creationId xmlns:a16="http://schemas.microsoft.com/office/drawing/2014/main" id="{840B2178-8E48-A29D-F9DC-795E6A48062C}"/>
                  </a:ext>
                </a:extLst>
              </p:cNvPr>
              <p:cNvSpPr txBox="1">
                <a:spLocks noRot="1" noChangeAspect="1" noMove="1" noResize="1" noEditPoints="1" noAdjustHandles="1" noChangeArrowheads="1" noChangeShapeType="1" noTextEdit="1"/>
              </p:cNvSpPr>
              <p:nvPr/>
            </p:nvSpPr>
            <p:spPr>
              <a:xfrm>
                <a:off x="545082" y="5952406"/>
                <a:ext cx="2825911" cy="523220"/>
              </a:xfrm>
              <a:prstGeom prst="rect">
                <a:avLst/>
              </a:prstGeom>
              <a:blipFill>
                <a:blip r:embed="rId4"/>
                <a:stretch>
                  <a:fillRect l="-4310"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34DD6F4-0889-E197-2F79-AC69A92F993B}"/>
              </a:ext>
            </a:extLst>
          </p:cNvPr>
          <p:cNvCxnSpPr>
            <a:cxnSpLocks/>
          </p:cNvCxnSpPr>
          <p:nvPr/>
        </p:nvCxnSpPr>
        <p:spPr>
          <a:xfrm flipV="1">
            <a:off x="1534845" y="5370907"/>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9A57D766-F8BF-B268-1D2D-6FFDCCB6CEC6}"/>
                  </a:ext>
                </a:extLst>
              </p:cNvPr>
              <p:cNvSpPr txBox="1"/>
              <p:nvPr/>
            </p:nvSpPr>
            <p:spPr>
              <a:xfrm>
                <a:off x="9808126" y="6026292"/>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p:sp>
            <p:nvSpPr>
              <p:cNvPr id="9" name="TextBox 8">
                <a:extLst>
                  <a:ext uri="{FF2B5EF4-FFF2-40B4-BE49-F238E27FC236}">
                    <a16:creationId xmlns:a16="http://schemas.microsoft.com/office/drawing/2014/main" id="{9A57D766-F8BF-B268-1D2D-6FFDCCB6CEC6}"/>
                  </a:ext>
                </a:extLst>
              </p:cNvPr>
              <p:cNvSpPr txBox="1">
                <a:spLocks noRot="1" noChangeAspect="1" noMove="1" noResize="1" noEditPoints="1" noAdjustHandles="1" noChangeArrowheads="1" noChangeShapeType="1" noTextEdit="1"/>
              </p:cNvSpPr>
              <p:nvPr/>
            </p:nvSpPr>
            <p:spPr>
              <a:xfrm>
                <a:off x="9808126" y="6026292"/>
                <a:ext cx="1962024" cy="523220"/>
              </a:xfrm>
              <a:prstGeom prst="rect">
                <a:avLst/>
              </a:prstGeom>
              <a:blipFill>
                <a:blip r:embed="rId5"/>
                <a:stretch>
                  <a:fillRect l="-6522"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A5B0AD13-5E63-1CE3-B2BF-57FF4351533E}"/>
              </a:ext>
            </a:extLst>
          </p:cNvPr>
          <p:cNvCxnSpPr>
            <a:cxnSpLocks/>
            <a:stCxn id="9" idx="0"/>
          </p:cNvCxnSpPr>
          <p:nvPr/>
        </p:nvCxnSpPr>
        <p:spPr>
          <a:xfrm flipH="1" flipV="1">
            <a:off x="10168343" y="5454988"/>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D7064C52-6399-F193-B4FD-16F58B8F4561}"/>
              </a:ext>
            </a:extLst>
          </p:cNvPr>
          <p:cNvSpPr/>
          <p:nvPr/>
        </p:nvSpPr>
        <p:spPr>
          <a:xfrm>
            <a:off x="4965061" y="5051755"/>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F800C14F-A305-300A-AF90-FC951ABE85BC}"/>
              </a:ext>
            </a:extLst>
          </p:cNvPr>
          <p:cNvCxnSpPr>
            <a:cxnSpLocks/>
            <a:endCxn id="6" idx="0"/>
          </p:cNvCxnSpPr>
          <p:nvPr/>
        </p:nvCxnSpPr>
        <p:spPr>
          <a:xfrm flipH="1">
            <a:off x="5966974" y="2496368"/>
            <a:ext cx="809684" cy="153294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724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Diffusion Model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Autofit/>
              </a:bodyPr>
              <a:lstStyle/>
              <a:p>
                <a:pPr marL="0" indent="0">
                  <a:buNone/>
                </a:pPr>
                <a:r>
                  <a:rPr lang="en-US" dirty="0"/>
                  <a:t>Generative diffusion models can be constructed as a stack of </a:t>
                </a:r>
                <a:r>
                  <a:rPr lang="en-US" b="1" dirty="0"/>
                  <a:t>restricted VAEs    </a:t>
                </a:r>
              </a:p>
              <a:p>
                <a:r>
                  <a:rPr lang="en-US" dirty="0"/>
                  <a:t>The dimensionality of the latent space,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a14:m>
                <a:r>
                  <a:rPr lang="en-US" dirty="0"/>
                  <a:t>, is identical to the image space,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r>
                  <a:rPr lang="en-US" dirty="0"/>
                  <a:t>The latent encoder for each time step uses a </a:t>
                </a:r>
                <a:r>
                  <a:rPr lang="en-US" b="1" dirty="0"/>
                  <a:t>predefined linear Gaussian model</a:t>
                </a:r>
                <a:r>
                  <a:rPr lang="en-US" dirty="0"/>
                  <a:t>, not a learned model, with mean of the previous step      </a:t>
                </a:r>
              </a:p>
              <a:p>
                <a:r>
                  <a:rPr lang="en-US" dirty="0"/>
                  <a:t>The parameters of the Gaussians change with time step, such that the latent variables at the last time step are a standard Normal </a:t>
                </a:r>
              </a:p>
              <a:p>
                <a:pPr lvl="1"/>
                <a:r>
                  <a:rPr lang="en-US" dirty="0"/>
                  <a:t>Linear decrease</a:t>
                </a:r>
              </a:p>
              <a:p>
                <a:pPr lvl="1"/>
                <a:r>
                  <a:rPr lang="en-US" dirty="0"/>
                  <a:t>Cosign decrease </a:t>
                </a:r>
              </a:p>
              <a:p>
                <a:pPr lvl="1"/>
                <a:r>
                  <a:rPr lang="en-US" dirty="0"/>
                  <a:t>Exponential decrease       </a:t>
                </a:r>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r="-1739"/>
                </a:stretch>
              </a:blipFill>
            </p:spPr>
            <p:txBody>
              <a:bodyPr/>
              <a:lstStyle/>
              <a:p>
                <a:r>
                  <a:rPr lang="en-US">
                    <a:noFill/>
                  </a:rPr>
                  <a:t> </a:t>
                </a:r>
              </a:p>
            </p:txBody>
          </p:sp>
        </mc:Fallback>
      </mc:AlternateContent>
    </p:spTree>
    <p:extLst>
      <p:ext uri="{BB962C8B-B14F-4D97-AF65-F5344CB8AC3E}">
        <p14:creationId xmlns:p14="http://schemas.microsoft.com/office/powerpoint/2010/main" val="17526368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434046"/>
              </a:xfrm>
            </p:spPr>
            <p:txBody>
              <a:bodyPr>
                <a:normAutofit/>
              </a:bodyPr>
              <a:lstStyle/>
              <a:p>
                <a:pPr marL="0" indent="0">
                  <a:buNone/>
                </a:pPr>
                <a:r>
                  <a:rPr lang="en-US" dirty="0"/>
                  <a:t>Generative diffusion models use a forward and reverse diffusion process    </a:t>
                </a:r>
              </a:p>
              <a:p>
                <a:r>
                  <a:rPr lang="en-US" dirty="0"/>
                  <a:t>The forward diffusion process, </a:t>
                </a:r>
                <a14:m>
                  <m:oMath xmlns:m="http://schemas.openxmlformats.org/officeDocument/2006/math">
                    <m:r>
                      <a:rPr lang="en-US" b="0" i="1" smtClean="0">
                        <a:solidFill>
                          <a:srgbClr val="C00000"/>
                        </a:solidFill>
                        <a:latin typeface="Cambria Math" panose="02040503050406030204" pitchFamily="18" charset="0"/>
                      </a:rPr>
                      <m:t>𝑞</m:t>
                    </m:r>
                    <m:d>
                      <m:dPr>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𝑇</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0</m:t>
                            </m:r>
                          </m:sub>
                        </m:sSub>
                      </m:e>
                    </m:d>
                  </m:oMath>
                </a14:m>
                <a:r>
                  <a:rPr lang="en-US" dirty="0"/>
                  <a:t>, is modeled as a Markov chain    </a:t>
                </a:r>
              </a:p>
              <a:p>
                <a:r>
                  <a:rPr lang="en-US" dirty="0"/>
                  <a:t>At each step, the forward diffusion process adds a small amount of Gaussian noise to the image at each step      </a:t>
                </a:r>
              </a:p>
              <a:p>
                <a:r>
                  <a:rPr lang="en-US" dirty="0"/>
                  <a:t>The diffusion process continues through many small steps      </a:t>
                </a:r>
              </a:p>
              <a:p>
                <a:r>
                  <a:rPr lang="en-US" dirty="0"/>
                  <a:t>At termination of the diffusion process, the image is random Gaussian noise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434046"/>
              </a:xfrm>
              <a:blipFill>
                <a:blip r:embed="rId2"/>
                <a:stretch>
                  <a:fillRect l="-1159" t="-1794" r="-1739"/>
                </a:stretch>
              </a:blipFill>
            </p:spPr>
            <p:txBody>
              <a:bodyPr/>
              <a:lstStyle/>
              <a:p>
                <a:r>
                  <a:rPr lang="en-US">
                    <a:noFill/>
                  </a:rPr>
                  <a:t> </a:t>
                </a:r>
              </a:p>
            </p:txBody>
          </p:sp>
        </mc:Fallback>
      </mc:AlternateContent>
    </p:spTree>
    <p:extLst>
      <p:ext uri="{BB962C8B-B14F-4D97-AF65-F5344CB8AC3E}">
        <p14:creationId xmlns:p14="http://schemas.microsoft.com/office/powerpoint/2010/main" val="165422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a:t>
                </a:r>
                <a:r>
                  <a:rPr lang="en-US" b="1" dirty="0"/>
                  <a:t>forward Markov diffusion process</a:t>
                </a:r>
                <a:r>
                  <a:rPr lang="en-US" dirty="0"/>
                  <a:t>,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nary>
                    </m:oMath>
                  </m:oMathPara>
                </a14:m>
                <a:endParaRPr lang="en-US" dirty="0"/>
              </a:p>
              <a:p>
                <a:pPr marL="0" indent="0">
                  <a:buNone/>
                </a:pPr>
                <a:r>
                  <a:rPr lang="en-US" dirty="0"/>
                  <a:t>With decreasing variance schedule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𝑇</m:t>
                        </m:r>
                      </m:sub>
                    </m:sSub>
                  </m:oMath>
                </a14:m>
                <a:r>
                  <a:rPr lang="en-US" dirty="0"/>
                  <a:t> the </a:t>
                </a:r>
                <a:r>
                  <a:rPr lang="en-US" b="1" dirty="0"/>
                  <a:t>Markov transition probabilities</a:t>
                </a:r>
                <a:r>
                  <a:rPr lang="en-US" dirty="0"/>
                  <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f>
                            <m:fPr>
                              <m:ctrlPr>
                                <a:rPr lang="en-US" i="1" smtClean="0">
                                  <a:latin typeface="Cambria Math" panose="02040503050406030204" pitchFamily="18" charset="0"/>
                                  <a:ea typeface="Cambria Math" panose="02040503050406030204" pitchFamily="18" charset="0"/>
                                </a:rPr>
                              </m:ctrlPr>
                            </m:fPr>
                            <m:num>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𝑡</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e>
                              </m:rad>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i="1" smtClean="0">
                              <a:latin typeface="Cambria Math" panose="02040503050406030204" pitchFamily="18" charset="0"/>
                            </a:rPr>
                            <m:t> </m:t>
                          </m:r>
                          <m:d>
                            <m:dPr>
                              <m:ctrlPr>
                                <a:rPr lang="en-US" i="1" smtClean="0">
                                  <a:latin typeface="Cambria Math" panose="02040503050406030204" pitchFamily="18" charset="0"/>
                                </a:rPr>
                              </m:ctrlPr>
                            </m:dPr>
                            <m:e>
                              <m:r>
                                <a:rPr lang="en-US" b="0" i="1" smtClean="0">
                                  <a:latin typeface="Cambria Math" panose="02040503050406030204" pitchFamily="18" charset="0"/>
                                </a:rPr>
                                <m:t>1−</m:t>
                              </m:r>
                              <m:f>
                                <m:fPr>
                                  <m:ctrlPr>
                                    <a:rPr lang="en-US" i="1" smtClean="0">
                                      <a:latin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𝑡</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den>
                              </m:f>
                            </m:e>
                          </m:d>
                          <m:r>
                            <a:rPr lang="en-US" b="0" i="1" smtClean="0">
                              <a:latin typeface="Cambria Math" panose="02040503050406030204" pitchFamily="18" charset="0"/>
                            </a:rPr>
                            <m:t>𝐼</m:t>
                          </m:r>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043" t="-2783"/>
                </a:stretch>
              </a:blipFill>
            </p:spPr>
            <p:txBody>
              <a:bodyPr/>
              <a:lstStyle/>
              <a:p>
                <a:r>
                  <a:rPr lang="en-US">
                    <a:noFill/>
                  </a:rPr>
                  <a:t> </a:t>
                </a:r>
              </a:p>
            </p:txBody>
          </p:sp>
        </mc:Fallback>
      </mc:AlternateContent>
    </p:spTree>
    <p:extLst>
      <p:ext uri="{BB962C8B-B14F-4D97-AF65-F5344CB8AC3E}">
        <p14:creationId xmlns:p14="http://schemas.microsoft.com/office/powerpoint/2010/main" val="33868239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a:t>
                </a:r>
                <a:r>
                  <a:rPr lang="en-US" b="1" dirty="0"/>
                  <a:t>reverse Markov diffusion process</a:t>
                </a:r>
                <a:r>
                  <a:rPr lang="en-US" dirty="0"/>
                  <a:t>,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sub>
                          </m:sSub>
                        </m:e>
                      </m:d>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e>
                      </m:nary>
                    </m:oMath>
                  </m:oMathPara>
                </a14:m>
                <a:endParaRPr lang="en-US" dirty="0"/>
              </a:p>
              <a:p>
                <a:pPr marL="0" indent="0">
                  <a:buNone/>
                </a:pPr>
                <a:r>
                  <a:rPr lang="en-US" dirty="0"/>
                  <a:t>With,</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𝑡</m:t>
                              </m:r>
                            </m:e>
                          </m:d>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3154"/>
                </a:stretch>
              </a:blipFill>
            </p:spPr>
            <p:txBody>
              <a:bodyPr/>
              <a:lstStyle/>
              <a:p>
                <a:r>
                  <a:rPr lang="en-US">
                    <a:noFill/>
                  </a:rPr>
                  <a:t> </a:t>
                </a:r>
              </a:p>
            </p:txBody>
          </p:sp>
        </mc:Fallback>
      </mc:AlternateContent>
    </p:spTree>
    <p:extLst>
      <p:ext uri="{BB962C8B-B14F-4D97-AF65-F5344CB8AC3E}">
        <p14:creationId xmlns:p14="http://schemas.microsoft.com/office/powerpoint/2010/main" val="36662352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Approximation</a:t>
            </a:r>
          </a:p>
        </p:txBody>
      </p:sp>
    </p:spTree>
    <p:extLst>
      <p:ext uri="{BB962C8B-B14F-4D97-AF65-F5344CB8AC3E}">
        <p14:creationId xmlns:p14="http://schemas.microsoft.com/office/powerpoint/2010/main" val="14737194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Approximation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dirty="0"/>
                  <a:t>For a diffusion process with small time steps, there are a large number of latent variables,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e>
                    </m:d>
                  </m:oMath>
                </a14:m>
                <a:endParaRPr lang="en-US" dirty="0"/>
              </a:p>
              <a:p>
                <a:pPr lvl="1"/>
                <a:r>
                  <a:rPr lang="en-US" dirty="0"/>
                  <a:t>Start with observations,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oMath>
                </a14:m>
                <a:r>
                  <a:rPr lang="en-US" dirty="0"/>
                  <a:t>, an image    </a:t>
                </a:r>
              </a:p>
              <a:p>
                <a:pPr lvl="1"/>
                <a:r>
                  <a:rPr lang="en-US" dirty="0"/>
                  <a:t>Finding the joint distribution of model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and latent variables is for the reverse diffusion process is an intractable problem       </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0" smtClean="0">
                          <a:latin typeface="Cambria Math" panose="02040503050406030204" pitchFamily="18" charset="0"/>
                        </a:rPr>
                        <m:t>)</m:t>
                      </m:r>
                    </m:oMath>
                  </m:oMathPara>
                </a14:m>
                <a:endParaRPr lang="en-US" dirty="0"/>
              </a:p>
              <a:p>
                <a:r>
                  <a:rPr lang="en-US" dirty="0"/>
                  <a:t>Must find an approximation   </a:t>
                </a:r>
              </a:p>
              <a:p>
                <a:pPr lvl="1"/>
                <a:r>
                  <a:rPr lang="en-US" b="1" dirty="0"/>
                  <a:t>Monte Carlo sampling </a:t>
                </a:r>
                <a:r>
                  <a:rPr lang="en-US" dirty="0"/>
                  <a:t>has high variance and computationally intensive </a:t>
                </a:r>
              </a:p>
              <a:p>
                <a:pPr lvl="1"/>
                <a:r>
                  <a:rPr lang="en-US" b="1" dirty="0"/>
                  <a:t>Variational methods </a:t>
                </a:r>
                <a:r>
                  <a:rPr lang="en-US" dirty="0"/>
                  <a:t>approximate model parameters and latent variables    </a:t>
                </a:r>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38498838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Approximation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b="1" dirty="0"/>
                  <a:t>Variational methods </a:t>
                </a:r>
                <a:r>
                  <a:rPr lang="en-US" dirty="0"/>
                  <a:t>approximate model parameters and latent variables    </a:t>
                </a:r>
              </a:p>
              <a:p>
                <a:r>
                  <a:rPr lang="en-US" dirty="0"/>
                  <a:t>Variational methods compute an upper bound on an expectation       </a:t>
                </a:r>
              </a:p>
              <a:p>
                <a:r>
                  <a:rPr lang="en-US" dirty="0"/>
                  <a:t>For the diffusion model we want to maximize the variational bound, </a:t>
                </a:r>
                <a14:m>
                  <m:oMath xmlns:m="http://schemas.openxmlformats.org/officeDocument/2006/math">
                    <m:r>
                      <a:rPr lang="en-US" b="0" i="1" smtClean="0">
                        <a:latin typeface="Cambria Math" panose="02040503050406030204" pitchFamily="18" charset="0"/>
                      </a:rPr>
                      <m:t>𝐿</m:t>
                    </m:r>
                  </m:oMath>
                </a14:m>
                <a:r>
                  <a:rPr lang="en-US" dirty="0"/>
                  <a:t>, on the log likelihood the probability of the generated image: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func>
                            <m:funcPr>
                              <m:ctrlPr>
                                <a:rPr lang="en-US" sz="2400" b="0" i="1" smtClean="0">
                                  <a:latin typeface="Cambria Math" panose="02040503050406030204" pitchFamily="18" charset="0"/>
                                  <a:ea typeface="Cambria Math" panose="02040503050406030204" pitchFamily="18" charset="0"/>
                                </a:rPr>
                              </m:ctrlPr>
                            </m:funcPr>
                            <m:fName>
                              <m:limLow>
                                <m:limLowPr>
                                  <m:ctrlPr>
                                    <a:rPr lang="en-US" sz="2400" b="0" i="1" smtClean="0">
                                      <a:latin typeface="Cambria Math" panose="02040503050406030204" pitchFamily="18" charset="0"/>
                                      <a:ea typeface="Cambria Math" panose="02040503050406030204" pitchFamily="18" charset="0"/>
                                    </a:rPr>
                                  </m:ctrlPr>
                                </m:limLowPr>
                                <m:e>
                                  <m:r>
                                    <m:rPr>
                                      <m:sty m:val="p"/>
                                    </m:rPr>
                                    <a:rPr lang="en-US" sz="2400" b="0" i="0" smtClean="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sub>
                              </m:sSub>
                            </m:e>
                          </m:func>
                        </m:e>
                        <m:sub>
                          <m:r>
                            <a:rPr lang="en-US" sz="2400" b="0" i="1" smtClean="0">
                              <a:latin typeface="Cambria Math" panose="02040503050406030204" pitchFamily="18" charset="0"/>
                              <a:ea typeface="Cambria Math" panose="02040503050406030204" pitchFamily="18" charset="0"/>
                            </a:rPr>
                            <m:t> </m:t>
                          </m:r>
                        </m:sub>
                      </m:sSub>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e>
                          </m:d>
                        </m:e>
                      </m:d>
                      <m:r>
                        <a:rPr lang="en-US" sz="2400" b="0" i="1" smtClean="0">
                          <a:latin typeface="Cambria Math" panose="02040503050406030204" pitchFamily="18" charset="0"/>
                          <a:ea typeface="Cambria Math" panose="02040503050406030204" pitchFamily="18" charset="0"/>
                        </a:rPr>
                        <m:t>≤</m:t>
                      </m:r>
                      <m:func>
                        <m:funcPr>
                          <m:ctrlPr>
                            <a:rPr lang="en-US" sz="2400" i="1">
                              <a:latin typeface="Cambria Math" panose="02040503050406030204" pitchFamily="18" charset="0"/>
                              <a:ea typeface="Cambria Math" panose="02040503050406030204" pitchFamily="18" charset="0"/>
                            </a:rPr>
                          </m:ctrlPr>
                        </m:funcPr>
                        <m:fName>
                          <m:limLow>
                            <m:limLowPr>
                              <m:ctrlPr>
                                <a:rPr lang="en-US" sz="2400" i="1">
                                  <a:latin typeface="Cambria Math" panose="02040503050406030204" pitchFamily="18" charset="0"/>
                                  <a:ea typeface="Cambria Math" panose="02040503050406030204" pitchFamily="18" charset="0"/>
                                </a:rPr>
                              </m:ctrlPr>
                            </m:limLowPr>
                            <m:e>
                              <m:r>
                                <m:rPr>
                                  <m:sty m:val="p"/>
                                </m:rPr>
                                <a:rPr lang="en-US" sz="240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sub>
                          </m:sSub>
                        </m:e>
                      </m:func>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f>
                                <m:fPr>
                                  <m:ctrlPr>
                                    <a:rPr lang="en-US" sz="2400" b="0" i="1" smtClean="0">
                                      <a:latin typeface="Cambria Math" panose="02040503050406030204" pitchFamily="18" charset="0"/>
                                      <a:ea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 </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r>
                                            <a:rPr lang="en-US" sz="2400" i="1">
                                              <a:latin typeface="Cambria Math" panose="02040503050406030204" pitchFamily="18" charset="0"/>
                                            </a:rPr>
                                            <m:t>𝑇</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den>
                              </m:f>
                            </m:e>
                          </m:d>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𝐿</m:t>
                      </m:r>
                    </m:oMath>
                  </m:oMathPara>
                </a14:m>
                <a:endParaRPr lang="en-US" sz="2400" b="0" dirty="0">
                  <a:ea typeface="Cambria Math" panose="02040503050406030204" pitchFamily="18" charset="0"/>
                </a:endParaRP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limLow>
                            <m:limLowPr>
                              <m:ctrlPr>
                                <a:rPr lang="en-US" i="1">
                                  <a:latin typeface="Cambria Math" panose="02040503050406030204" pitchFamily="18" charset="0"/>
                                  <a:ea typeface="Cambria Math" panose="02040503050406030204" pitchFamily="18" charset="0"/>
                                </a:rPr>
                              </m:ctrlPr>
                            </m:limLowPr>
                            <m:e>
                              <m:r>
                                <m:rPr>
                                  <m:sty m:val="p"/>
                                </m:rPr>
                                <a:rPr lang="en-US">
                                  <a:latin typeface="Cambria Math" panose="02040503050406030204" pitchFamily="18" charset="0"/>
                                  <a:ea typeface="Cambria Math" panose="02040503050406030204" pitchFamily="18" charset="0"/>
                                </a:rPr>
                                <m:t>max</m:t>
                              </m:r>
                            </m:e>
                            <m:lim>
                              <m:r>
                                <a:rPr lang="en-US" i="1">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e>
                              </m:d>
                            </m:sub>
                          </m:sSub>
                        </m:e>
                      </m:func>
                      <m:d>
                        <m:dPr>
                          <m:begChr m:val="["/>
                          <m:endChr m:val="]"/>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r>
                                            <a:rPr lang="en-US" i="1">
                                              <a:latin typeface="Cambria Math" panose="02040503050406030204" pitchFamily="18" charset="0"/>
                                            </a:rPr>
                                            <m:t>𝑇</m:t>
                                          </m:r>
                                        </m:sub>
                                      </m:sSub>
                                    </m:e>
                                  </m:d>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e>
                              </m:d>
                            </m:e>
                          </m:func>
                        </m:e>
                      </m:d>
                    </m:oMath>
                  </m:oMathPara>
                </a14:m>
                <a:endParaRPr lang="en-US" dirty="0"/>
              </a:p>
              <a:p>
                <a:endParaRPr lang="en-US" dirty="0"/>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28897435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Approximation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dirty="0"/>
                  <a:t>How can one interpret this complex relationship?   </a:t>
                </a:r>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𝐿</m:t>
                      </m:r>
                      <m:r>
                        <a:rPr lang="en-US" sz="2400" i="1">
                          <a:latin typeface="Cambria Math" panose="02040503050406030204" pitchFamily="18" charset="0"/>
                        </a:rPr>
                        <m:t>≔</m:t>
                      </m:r>
                      <m:func>
                        <m:funcPr>
                          <m:ctrlPr>
                            <a:rPr lang="en-US" sz="2400" i="1">
                              <a:latin typeface="Cambria Math" panose="02040503050406030204" pitchFamily="18" charset="0"/>
                              <a:ea typeface="Cambria Math" panose="02040503050406030204" pitchFamily="18" charset="0"/>
                            </a:rPr>
                          </m:ctrlPr>
                        </m:funcPr>
                        <m:fName>
                          <m:limLow>
                            <m:limLowPr>
                              <m:ctrlPr>
                                <a:rPr lang="en-US" sz="2400" i="1">
                                  <a:latin typeface="Cambria Math" panose="02040503050406030204" pitchFamily="18" charset="0"/>
                                  <a:ea typeface="Cambria Math" panose="02040503050406030204" pitchFamily="18" charset="0"/>
                                </a:rPr>
                              </m:ctrlPr>
                            </m:limLowPr>
                            <m:e>
                              <m:r>
                                <m:rPr>
                                  <m:sty m:val="p"/>
                                </m:rPr>
                                <a:rPr lang="en-US" sz="240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sub>
                          </m:sSub>
                        </m:e>
                      </m:func>
                      <m:d>
                        <m:dPr>
                          <m:begChr m:val="["/>
                          <m:endChr m:val="]"/>
                          <m:ctrlPr>
                            <a:rPr lang="en-US" sz="2400" i="1">
                              <a:latin typeface="Cambria Math" panose="02040503050406030204" pitchFamily="18" charset="0"/>
                            </a:rPr>
                          </m:ctrlPr>
                        </m:dPr>
                        <m:e>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e>
                                  </m:d>
                                </m:e>
                              </m:d>
                            </m:e>
                          </m:func>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d>
                                <m:dPr>
                                  <m:ctrlPr>
                                    <a:rPr lang="en-US" sz="2400" i="1">
                                      <a:latin typeface="Cambria Math" panose="02040503050406030204" pitchFamily="18" charset="0"/>
                                    </a:rPr>
                                  </m:ctrlPr>
                                </m:dPr>
                                <m:e>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r>
                                            <a:rPr lang="en-US" sz="2400" i="1">
                                              <a:latin typeface="Cambria Math" panose="02040503050406030204" pitchFamily="18" charset="0"/>
                                            </a:rPr>
                                            <m:t>𝑇</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e>
                              </m:d>
                            </m:e>
                          </m:func>
                        </m:e>
                      </m:d>
                    </m:oMath>
                  </m:oMathPara>
                </a14:m>
                <a:endParaRPr lang="en-US" sz="2400" dirty="0"/>
              </a:p>
              <a:p>
                <a14:m>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r>
                                      <a:rPr lang="en-US" i="1">
                                        <a:latin typeface="Cambria Math" panose="02040503050406030204" pitchFamily="18" charset="0"/>
                                      </a:rPr>
                                      <m:t>𝑇</m:t>
                                    </m:r>
                                  </m:sub>
                                </m:sSub>
                              </m:e>
                            </m:d>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e>
                        </m:d>
                      </m:e>
                    </m:func>
                  </m:oMath>
                </a14:m>
                <a:r>
                  <a:rPr lang="en-US" dirty="0"/>
                  <a:t>is the likelihood ratio of the reverse process transition probability to the forward process to the transition probability of the forward process        </a:t>
                </a:r>
              </a:p>
              <a:p>
                <a:r>
                  <a:rPr lang="en-US" dirty="0"/>
                  <a:t>We want to maximize the    </a:t>
                </a:r>
              </a:p>
              <a:p>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r="-754"/>
                </a:stretch>
              </a:blipFill>
            </p:spPr>
            <p:txBody>
              <a:bodyPr/>
              <a:lstStyle/>
              <a:p>
                <a:r>
                  <a:rPr lang="en-US">
                    <a:noFill/>
                  </a:rPr>
                  <a:t> </a:t>
                </a:r>
              </a:p>
            </p:txBody>
          </p:sp>
        </mc:Fallback>
      </mc:AlternateContent>
    </p:spTree>
    <p:extLst>
      <p:ext uri="{BB962C8B-B14F-4D97-AF65-F5344CB8AC3E}">
        <p14:creationId xmlns:p14="http://schemas.microsoft.com/office/powerpoint/2010/main" val="40680728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Approximation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dirty="0"/>
                  <a:t>For the diffusion model we want to maximize the variational bound, </a:t>
                </a:r>
                <a14:m>
                  <m:oMath xmlns:m="http://schemas.openxmlformats.org/officeDocument/2006/math">
                    <m:r>
                      <a:rPr lang="en-US" b="0" i="1" smtClean="0">
                        <a:latin typeface="Cambria Math" panose="02040503050406030204" pitchFamily="18" charset="0"/>
                      </a:rPr>
                      <m:t>𝐿</m:t>
                    </m:r>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a:latin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limLow>
                            <m:limLowPr>
                              <m:ctrlPr>
                                <a:rPr lang="en-US" i="1">
                                  <a:latin typeface="Cambria Math" panose="02040503050406030204" pitchFamily="18" charset="0"/>
                                  <a:ea typeface="Cambria Math" panose="02040503050406030204" pitchFamily="18" charset="0"/>
                                </a:rPr>
                              </m:ctrlPr>
                            </m:limLowPr>
                            <m:e>
                              <m:r>
                                <m:rPr>
                                  <m:sty m:val="p"/>
                                </m:rPr>
                                <a:rPr lang="en-US">
                                  <a:latin typeface="Cambria Math" panose="02040503050406030204" pitchFamily="18" charset="0"/>
                                  <a:ea typeface="Cambria Math" panose="02040503050406030204" pitchFamily="18" charset="0"/>
                                </a:rPr>
                                <m:t>max</m:t>
                              </m:r>
                            </m:e>
                            <m:lim>
                              <m:r>
                                <a:rPr lang="en-US" i="1">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e>
                              </m:d>
                            </m:sub>
                          </m:sSub>
                        </m:e>
                      </m:func>
                      <m:d>
                        <m:dPr>
                          <m:begChr m:val="["/>
                          <m:endChr m:val="]"/>
                          <m:ctrlPr>
                            <a:rPr lang="en-US" i="1">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r>
                                            <a:rPr lang="en-US" i="1">
                                              <a:latin typeface="Cambria Math" panose="02040503050406030204" pitchFamily="18" charset="0"/>
                                            </a:rPr>
                                            <m:t>𝑇</m:t>
                                          </m:r>
                                        </m:sub>
                                      </m:sSub>
                                    </m:e>
                                  </m:d>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e>
                              </m:d>
                            </m:e>
                          </m:func>
                        </m:e>
                      </m:d>
                    </m:oMath>
                  </m:oMathPara>
                </a14:m>
                <a:endParaRPr lang="en-US" dirty="0"/>
              </a:p>
              <a:p>
                <a:r>
                  <a:rPr lang="en-US" dirty="0"/>
                  <a:t>Recalling that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nary>
                  </m:oMath>
                </a14:m>
                <a:r>
                  <a:rPr lang="en-US" dirty="0"/>
                  <a:t>, there is a special property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 </m:t>
                          </m:r>
                        </m:sub>
                        <m:sup>
                          <m:r>
                            <a:rPr lang="en-US" b="0" i="1" smtClean="0">
                              <a:latin typeface="Cambria Math" panose="02040503050406030204" pitchFamily="18" charset="0"/>
                            </a:rPr>
                            <m:t> </m:t>
                          </m:r>
                        </m:sup>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𝑑𝑥</m:t>
                              </m:r>
                            </m:e>
                            <m:sub>
                              <m:r>
                                <a:rPr lang="en-US" i="1">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−1)</m:t>
                              </m:r>
                            </m:sub>
                          </m:sSub>
                        </m:e>
                      </m:nary>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𝑡</m:t>
                                      </m:r>
                                    </m:sub>
                                  </m:sSub>
                                </m:e>
                              </m:ra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0</m:t>
                              </m:r>
                            </m:sub>
                          </m:sSub>
                          <m:r>
                            <a:rPr lang="en-US" i="1">
                              <a:latin typeface="Cambria Math" panose="02040503050406030204" pitchFamily="18" charset="0"/>
                            </a:rPr>
                            <m:t>,</m:t>
                          </m:r>
                          <m:r>
                            <a:rPr lang="en-US" b="0" i="1" smtClean="0">
                              <a:latin typeface="Cambria Math" panose="02040503050406030204" pitchFamily="18" charset="0"/>
                            </a:rPr>
                            <m:t>(1−</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𝐼</m:t>
                          </m:r>
                        </m:e>
                      </m:d>
                    </m:oMath>
                  </m:oMathPara>
                </a14:m>
                <a:endParaRPr lang="en-US" dirty="0"/>
              </a:p>
              <a:p>
                <a:r>
                  <a:rPr lang="en-US" dirty="0"/>
                  <a:t>As a result there is a simple linear superposition relationship, with the addition of a noise variable, </a:t>
                </a:r>
                <a14:m>
                  <m:oMath xmlns:m="http://schemas.openxmlformats.org/officeDocument/2006/math">
                    <m:r>
                      <a:rPr lang="en-US" i="1" smtClean="0">
                        <a:latin typeface="Cambria Math" panose="02040503050406030204" pitchFamily="18" charset="0"/>
                        <a:ea typeface="Cambria Math" panose="02040503050406030204" pitchFamily="18" charset="0"/>
                      </a:rPr>
                      <m:t>𝜀</m:t>
                    </m:r>
                  </m:oMath>
                </a14:m>
                <a:r>
                  <a:rPr lang="en-US" dirty="0"/>
                  <a:t>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𝑡</m:t>
                                  </m:r>
                                </m:sub>
                              </m:sSub>
                            </m:e>
                          </m:rad>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rPr>
                            <m:t>𝑥</m:t>
                          </m:r>
                        </m:e>
                        <m:sub>
                          <m:r>
                            <a:rPr lang="en-US" i="1">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𝑡</m:t>
                              </m:r>
                            </m:sub>
                          </m:sSub>
                        </m:e>
                      </m:rad>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𝐼</m:t>
                          </m:r>
                        </m:e>
                      </m:d>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r="-1739"/>
                </a:stretch>
              </a:blipFill>
            </p:spPr>
            <p:txBody>
              <a:bodyPr/>
              <a:lstStyle/>
              <a:p>
                <a:r>
                  <a:rPr lang="en-US">
                    <a:noFill/>
                  </a:rPr>
                  <a:t> </a:t>
                </a:r>
              </a:p>
            </p:txBody>
          </p:sp>
        </mc:Fallback>
      </mc:AlternateContent>
    </p:spTree>
    <p:extLst>
      <p:ext uri="{BB962C8B-B14F-4D97-AF65-F5344CB8AC3E}">
        <p14:creationId xmlns:p14="http://schemas.microsoft.com/office/powerpoint/2010/main" val="1380589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Generative Diffusion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9199"/>
          </a:xfrm>
        </p:spPr>
        <p:txBody>
          <a:bodyPr>
            <a:normAutofit/>
          </a:bodyPr>
          <a:lstStyle/>
          <a:p>
            <a:pPr marL="0" indent="0">
              <a:buNone/>
            </a:pPr>
            <a:r>
              <a:rPr lang="en-US" dirty="0"/>
              <a:t>Images generated by Diffusion Implicit Models, </a:t>
            </a:r>
            <a:r>
              <a:rPr lang="en-US" dirty="0">
                <a:hlinkClick r:id="rId2"/>
              </a:rPr>
              <a:t>Song, et. al., 2022 </a:t>
            </a:r>
            <a:endParaRPr lang="en-US" dirty="0"/>
          </a:p>
        </p:txBody>
      </p:sp>
      <p:pic>
        <p:nvPicPr>
          <p:cNvPr id="5" name="Picture 4">
            <a:extLst>
              <a:ext uri="{FF2B5EF4-FFF2-40B4-BE49-F238E27FC236}">
                <a16:creationId xmlns:a16="http://schemas.microsoft.com/office/drawing/2014/main" id="{A908F679-7D8A-5C15-2314-E50DF8F6B045}"/>
              </a:ext>
            </a:extLst>
          </p:cNvPr>
          <p:cNvPicPr>
            <a:picLocks noChangeAspect="1"/>
          </p:cNvPicPr>
          <p:nvPr/>
        </p:nvPicPr>
        <p:blipFill>
          <a:blip r:embed="rId3"/>
          <a:stretch>
            <a:fillRect/>
          </a:stretch>
        </p:blipFill>
        <p:spPr>
          <a:xfrm>
            <a:off x="314003" y="1869724"/>
            <a:ext cx="11664472" cy="4536791"/>
          </a:xfrm>
          <a:prstGeom prst="rect">
            <a:avLst/>
          </a:prstGeom>
        </p:spPr>
      </p:pic>
    </p:spTree>
    <p:extLst>
      <p:ext uri="{BB962C8B-B14F-4D97-AF65-F5344CB8AC3E}">
        <p14:creationId xmlns:p14="http://schemas.microsoft.com/office/powerpoint/2010/main" val="18674183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Approximation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dirty="0"/>
                  <a:t>Minimize </a:t>
                </a:r>
                <a14:m>
                  <m:oMath xmlns:m="http://schemas.openxmlformats.org/officeDocument/2006/math">
                    <m:r>
                      <a:rPr lang="en-US" sz="2800" b="0" i="1" smtClean="0">
                        <a:latin typeface="Cambria Math" panose="02040503050406030204" pitchFamily="18" charset="0"/>
                      </a:rPr>
                      <m:t>𝐿</m:t>
                    </m:r>
                  </m:oMath>
                </a14:m>
                <a:r>
                  <a:rPr lang="en-US" dirty="0"/>
                  <a:t> by the minimized </a:t>
                </a:r>
                <a:r>
                  <a:rPr lang="en-US"/>
                  <a:t>the following </a:t>
                </a:r>
              </a:p>
              <a:p>
                <a:pPr marL="0" indent="0">
                  <a:buNone/>
                </a:pPr>
                <a:r>
                  <a:rPr lang="en-US"/>
                  <a:t> </a:t>
                </a:r>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22935574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Approximation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dirty="0"/>
                  <a:t>At convergence, we want to match the forward and reverse processes,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oMath>
                </a14:m>
                <a:r>
                  <a:rPr lang="en-US" dirty="0"/>
                  <a:t>:</a:t>
                </a:r>
              </a:p>
              <a:p>
                <a:pPr marL="0" indent="0">
                  <a:buNone/>
                </a:pPr>
                <a:endParaRPr lang="en-US" sz="1100" dirty="0"/>
              </a:p>
              <a:p>
                <a:pPr marL="0" indent="0">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𝑙𝑜𝑔</m:t>
                      </m:r>
                      <m:d>
                        <m:dPr>
                          <m:ctrlPr>
                            <a:rPr lang="en-US" sz="2400" i="1">
                              <a:latin typeface="Cambria Math" panose="02040503050406030204" pitchFamily="18" charset="0"/>
                              <a:ea typeface="Cambria Math" panose="02040503050406030204" pitchFamily="18" charset="0"/>
                            </a:rPr>
                          </m:ctrlPr>
                        </m:dPr>
                        <m:e>
                          <m:f>
                            <m:fPr>
                              <m:ctrlPr>
                                <a:rPr lang="en-US" sz="2400" i="1">
                                  <a:latin typeface="Cambria Math" panose="02040503050406030204" pitchFamily="18" charset="0"/>
                                  <a:ea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 </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𝑡</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d>
                            </m:den>
                          </m:f>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𝑙𝑜𝑔</m:t>
                      </m:r>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m:t>
                          </m:r>
                        </m:e>
                      </m:d>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m:t>
                      </m:r>
                    </m:oMath>
                  </m:oMathPara>
                </a14:m>
                <a:endParaRPr lang="en-US" sz="2400" dirty="0"/>
              </a:p>
              <a:p>
                <a:pPr marL="0" indent="0">
                  <a:buNone/>
                </a:pPr>
                <a:r>
                  <a:rPr lang="en-US" dirty="0"/>
                  <a:t>Therefore at convergence:</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𝐿</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𝑔</m:t>
                          </m:r>
                        </m:sub>
                      </m:sSub>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 </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e>
                              </m:d>
                            </m:e>
                          </m:func>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&gt;1</m:t>
                              </m:r>
                            </m:sub>
                            <m:sup>
                              <m:r>
                                <a:rPr lang="en-US" sz="2400" b="0" i="1" smtClean="0">
                                  <a:latin typeface="Cambria Math" panose="02040503050406030204" pitchFamily="18" charset="0"/>
                                </a:rPr>
                                <m:t> </m:t>
                              </m:r>
                            </m:sup>
                            <m:e>
                              <m:r>
                                <a:rPr lang="en-US" sz="2400" i="1">
                                  <a:latin typeface="Cambria Math" panose="02040503050406030204" pitchFamily="18" charset="0"/>
                                  <a:ea typeface="Cambria Math" panose="02040503050406030204" pitchFamily="18" charset="0"/>
                                </a:rPr>
                                <m:t>𝑙𝑜𝑔</m:t>
                              </m:r>
                              <m:d>
                                <m:dPr>
                                  <m:ctrlPr>
                                    <a:rPr lang="en-US" sz="2400" i="1">
                                      <a:latin typeface="Cambria Math" panose="02040503050406030204" pitchFamily="18" charset="0"/>
                                      <a:ea typeface="Cambria Math" panose="02040503050406030204" pitchFamily="18" charset="0"/>
                                    </a:rPr>
                                  </m:ctrlPr>
                                </m:dPr>
                                <m:e>
                                  <m:f>
                                    <m:fPr>
                                      <m:ctrlPr>
                                        <a:rPr lang="en-US" sz="2400" i="1">
                                          <a:latin typeface="Cambria Math" panose="02040503050406030204" pitchFamily="18" charset="0"/>
                                          <a:ea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 </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𝑡</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d>
                                    </m:den>
                                  </m:f>
                                </m:e>
                              </m:d>
                            </m:e>
                          </m:nary>
                        </m:e>
                      </m:d>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r>
                            <a:rPr lang="en-US" sz="2400" i="1">
                              <a:latin typeface="Cambria Math" panose="02040503050406030204" pitchFamily="18" charset="0"/>
                            </a:rPr>
                            <m:t>𝑔</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 </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e>
                              </m:d>
                            </m:e>
                          </m:func>
                        </m:e>
                      </m:d>
                    </m:oMath>
                  </m:oMathPara>
                </a14:m>
                <a:endParaRPr lang="en-US" sz="2400" dirty="0"/>
              </a:p>
              <a:p>
                <a:pPr marL="0" indent="0">
                  <a:buNone/>
                </a:pPr>
                <a:r>
                  <a:rPr lang="en-US" dirty="0"/>
                  <a:t>Or: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𝐸</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e>
                          </m:d>
                        </m:e>
                      </m:d>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r>
                            <a:rPr lang="en-US" sz="2400" i="1">
                              <a:latin typeface="Cambria Math" panose="02040503050406030204" pitchFamily="18" charset="0"/>
                            </a:rPr>
                            <m:t>𝑔</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 </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e>
                              </m:d>
                            </m:e>
                          </m:func>
                        </m:e>
                      </m:d>
                    </m:oMath>
                  </m:oMathPara>
                </a14:m>
                <a:endParaRPr lang="en-US" sz="2400" dirty="0"/>
              </a:p>
              <a:p>
                <a:pPr marL="0" indent="0">
                  <a:buNone/>
                </a:pPr>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20748443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Evaluation of Generative Image Models</a:t>
            </a:r>
          </a:p>
        </p:txBody>
      </p:sp>
    </p:spTree>
    <p:extLst>
      <p:ext uri="{BB962C8B-B14F-4D97-AF65-F5344CB8AC3E}">
        <p14:creationId xmlns:p14="http://schemas.microsoft.com/office/powerpoint/2010/main" val="16678685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Need an objective metric for evaluation of GAN models </a:t>
            </a:r>
          </a:p>
          <a:p>
            <a:r>
              <a:rPr lang="en-US" sz="2800" dirty="0">
                <a:latin typeface="+mn-lt"/>
                <a:cs typeface="Segoe UI" panose="020B0502040204020203" pitchFamily="34" charset="0"/>
              </a:rPr>
              <a:t>Early GAN research inhibited by use of only subjective human judgement</a:t>
            </a:r>
          </a:p>
          <a:p>
            <a:r>
              <a:rPr lang="en-US" sz="2800" dirty="0">
                <a:latin typeface="+mn-lt"/>
                <a:cs typeface="Segoe UI" panose="020B0502040204020203" pitchFamily="34" charset="0"/>
              </a:rPr>
              <a:t>Need an objective evaluation metric that agrees with human judgement of generated image quality</a:t>
            </a:r>
          </a:p>
          <a:p>
            <a:r>
              <a:rPr lang="en-US" sz="2800" b="1" dirty="0">
                <a:latin typeface="+mn-lt"/>
                <a:cs typeface="Segoe UI" panose="020B0502040204020203" pitchFamily="34" charset="0"/>
              </a:rPr>
              <a:t>Inception score</a:t>
            </a:r>
            <a:r>
              <a:rPr lang="en-US" sz="2800" dirty="0">
                <a:latin typeface="+mn-lt"/>
                <a:cs typeface="Segoe UI" panose="020B0502040204020203" pitchFamily="34" charset="0"/>
              </a:rPr>
              <a:t> was proposed by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et. al., 2016</a:t>
            </a:r>
            <a:r>
              <a:rPr lang="en-US" sz="2800" dirty="0">
                <a:latin typeface="+mn-lt"/>
                <a:cs typeface="Segoe UI" panose="020B0502040204020203" pitchFamily="34" charset="0"/>
              </a:rPr>
              <a:t>  </a:t>
            </a:r>
          </a:p>
          <a:p>
            <a:r>
              <a:rPr lang="en-US" sz="2800" b="1" dirty="0">
                <a:latin typeface="+mn-lt"/>
                <a:cs typeface="Segoe UI" panose="020B0502040204020203" pitchFamily="34" charset="0"/>
              </a:rPr>
              <a:t>Fr</a:t>
            </a:r>
            <a:r>
              <a:rPr lang="en-US" sz="2800" b="1" dirty="0">
                <a:latin typeface="Segoe UI Symbol" panose="020B0502040204020203" pitchFamily="34" charset="0"/>
                <a:ea typeface="Segoe UI Symbol" panose="020B0502040204020203" pitchFamily="34" charset="0"/>
                <a:cs typeface="Segoe UI" panose="020B0502040204020203" pitchFamily="34" charset="0"/>
              </a:rPr>
              <a:t>é</a:t>
            </a:r>
            <a:r>
              <a:rPr lang="en-US" sz="2800" b="1" dirty="0">
                <a:latin typeface="+mn-lt"/>
                <a:cs typeface="Segoe UI" panose="020B0502040204020203" pitchFamily="34" charset="0"/>
              </a:rPr>
              <a:t>chet Inception distance </a:t>
            </a:r>
            <a:r>
              <a:rPr lang="en-US" sz="2800" dirty="0">
                <a:latin typeface="+mn-lt"/>
                <a:cs typeface="Segoe UI" panose="020B0502040204020203" pitchFamily="34" charset="0"/>
              </a:rPr>
              <a:t>proposed by </a:t>
            </a:r>
            <a:r>
              <a:rPr lang="en-US" sz="2800" dirty="0" err="1">
                <a:latin typeface="+mn-lt"/>
                <a:cs typeface="Segoe UI" panose="020B0502040204020203" pitchFamily="34" charset="0"/>
                <a:hlinkClick r:id="rId4"/>
              </a:rPr>
              <a:t>Heusel</a:t>
            </a:r>
            <a:r>
              <a:rPr lang="en-US" sz="2800" dirty="0">
                <a:latin typeface="+mn-lt"/>
                <a:cs typeface="Segoe UI" panose="020B0502040204020203" pitchFamily="34" charset="0"/>
                <a:hlinkClick r:id="rId4"/>
              </a:rPr>
              <a:t>, et. al., 2017 </a:t>
            </a:r>
            <a:r>
              <a:rPr lang="en-US" sz="2800" dirty="0">
                <a:latin typeface="+mn-lt"/>
                <a:cs typeface="Segoe UI" panose="020B0502040204020203" pitchFamily="34" charset="0"/>
              </a:rPr>
              <a:t>is an improvement on inception score</a:t>
            </a:r>
          </a:p>
        </p:txBody>
      </p:sp>
    </p:spTree>
    <p:extLst>
      <p:ext uri="{BB962C8B-B14F-4D97-AF65-F5344CB8AC3E}">
        <p14:creationId xmlns:p14="http://schemas.microsoft.com/office/powerpoint/2010/main" val="312780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Inception score is based on classifications by the </a:t>
            </a:r>
            <a:r>
              <a:rPr lang="en-US" sz="2800" dirty="0">
                <a:latin typeface="+mn-lt"/>
                <a:cs typeface="Segoe UI" panose="020B0502040204020203" pitchFamily="34" charset="0"/>
                <a:hlinkClick r:id="rId3"/>
              </a:rPr>
              <a:t>pre-trained Inception Network</a:t>
            </a:r>
            <a:endParaRPr lang="en-US" sz="2800" dirty="0">
              <a:latin typeface="+mn-lt"/>
              <a:cs typeface="Segoe UI" panose="020B0502040204020203" pitchFamily="34" charset="0"/>
            </a:endParaRPr>
          </a:p>
          <a:p>
            <a:r>
              <a:rPr lang="en-US" sz="2800" dirty="0">
                <a:latin typeface="+mn-lt"/>
                <a:cs typeface="Segoe UI" panose="020B0502040204020203" pitchFamily="34" charset="0"/>
              </a:rPr>
              <a:t>GANs should produce object images that closely resemble real-world objects  </a:t>
            </a:r>
          </a:p>
          <a:p>
            <a:pPr lvl="1"/>
            <a:r>
              <a:rPr lang="en-US" sz="2400" dirty="0">
                <a:latin typeface="+mn-lt"/>
                <a:cs typeface="Segoe UI" panose="020B0502040204020203" pitchFamily="34" charset="0"/>
              </a:rPr>
              <a:t>Inception should clearly recognize objects </a:t>
            </a:r>
          </a:p>
          <a:p>
            <a:pPr lvl="1"/>
            <a:r>
              <a:rPr lang="en-US" sz="2400" dirty="0">
                <a:latin typeface="+mn-lt"/>
                <a:cs typeface="Segoe UI" panose="020B0502040204020203" pitchFamily="34" charset="0"/>
              </a:rPr>
              <a:t>Classification probabilities should have only one high value </a:t>
            </a:r>
          </a:p>
          <a:p>
            <a:pPr lvl="1"/>
            <a:r>
              <a:rPr lang="en-US" sz="2400" dirty="0">
                <a:latin typeface="+mn-lt"/>
                <a:cs typeface="Segoe UI" panose="020B0502040204020203" pitchFamily="34" charset="0"/>
              </a:rPr>
              <a:t>Poorly recognized objects have indeterminant probabilities</a:t>
            </a:r>
          </a:p>
          <a:p>
            <a:r>
              <a:rPr lang="en-US" sz="2800" dirty="0">
                <a:latin typeface="+mn-lt"/>
                <a:cs typeface="Segoe UI" panose="020B0502040204020203" pitchFamily="34" charset="0"/>
              </a:rPr>
              <a:t>GANs should produce a diversity of objects – not the same few many times </a:t>
            </a:r>
          </a:p>
          <a:p>
            <a:pPr lvl="1"/>
            <a:r>
              <a:rPr lang="en-US" sz="2400" dirty="0">
                <a:latin typeface="+mn-lt"/>
                <a:cs typeface="Segoe UI" panose="020B0502040204020203" pitchFamily="34" charset="0"/>
              </a:rPr>
              <a:t>Should be a nearly uniform distribution of probability of occurrence of each recognized object class  </a:t>
            </a:r>
          </a:p>
        </p:txBody>
      </p:sp>
    </p:spTree>
    <p:extLst>
      <p:ext uri="{BB962C8B-B14F-4D97-AF65-F5344CB8AC3E}">
        <p14:creationId xmlns:p14="http://schemas.microsoft.com/office/powerpoint/2010/main" val="420712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Recall the relationships of entropy for probability distributions   </a:t>
                </a:r>
              </a:p>
              <a:p>
                <a:r>
                  <a:rPr lang="en-US" sz="2800" dirty="0">
                    <a:latin typeface="+mn-lt"/>
                    <a:cs typeface="Segoe UI" panose="020B0502040204020203" pitchFamily="34" charset="0"/>
                  </a:rPr>
                  <a:t>For a classifier with feature vector,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prediction, </a:t>
                </a:r>
                <a:r>
                  <a:rPr lang="en-US" sz="2800" i="1" dirty="0">
                    <a:latin typeface="+mn-lt"/>
                    <a:cs typeface="Segoe UI" panose="020B0502040204020203" pitchFamily="34" charset="0"/>
                  </a:rPr>
                  <a:t>y</a:t>
                </a:r>
                <a:r>
                  <a:rPr lang="en-US" sz="2800" dirty="0">
                    <a:latin typeface="+mn-lt"/>
                    <a:cs typeface="Segoe UI" panose="020B0502040204020203" pitchFamily="34" charset="0"/>
                  </a:rPr>
                  <a:t>, we what the output, </a:t>
                </a:r>
                <a14:m>
                  <m:oMath xmlns:m="http://schemas.openxmlformats.org/officeDocument/2006/math">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low entropy </a:t>
                </a:r>
              </a:p>
              <a:p>
                <a:r>
                  <a:rPr lang="en-US" sz="2800" dirty="0">
                    <a:latin typeface="+mn-lt"/>
                    <a:cs typeface="Segoe UI" panose="020B0502040204020203" pitchFamily="34" charset="0"/>
                  </a:rPr>
                  <a:t>For diversity of objects from a generator, </a:t>
                </a:r>
                <a14:m>
                  <m:oMath xmlns:m="http://schemas.openxmlformats.org/officeDocument/2006/math">
                    <m:r>
                      <a:rPr lang="en-US" sz="2800" b="0" i="1" smtClean="0">
                        <a:latin typeface="Cambria Math" panose="02040503050406030204" pitchFamily="18" charset="0"/>
                        <a:cs typeface="Segoe UI" panose="020B0502040204020203" pitchFamily="34" charset="0"/>
                      </a:rPr>
                      <m:t>𝐺</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𝑧</m:t>
                        </m:r>
                      </m:e>
                    </m:d>
                  </m:oMath>
                </a14:m>
                <a:r>
                  <a:rPr lang="en-US" sz="2800" dirty="0">
                    <a:latin typeface="+mn-lt"/>
                    <a:cs typeface="Segoe UI" panose="020B0502040204020203" pitchFamily="34" charset="0"/>
                  </a:rPr>
                  <a:t>, given random noise input, </a:t>
                </a:r>
                <a:r>
                  <a:rPr lang="en-US" sz="2800" i="1" dirty="0">
                    <a:latin typeface="+mn-lt"/>
                    <a:cs typeface="Segoe UI" panose="020B0502040204020203" pitchFamily="34" charset="0"/>
                  </a:rPr>
                  <a:t>z</a:t>
                </a:r>
                <a:r>
                  <a:rPr lang="en-US" sz="2800" dirty="0">
                    <a:latin typeface="+mn-lt"/>
                    <a:cs typeface="Segoe UI" panose="020B0502040204020203" pitchFamily="34" charset="0"/>
                  </a:rPr>
                  <a:t>, recognized we want the </a:t>
                </a:r>
                <a:r>
                  <a:rPr lang="en-US" sz="2800" b="1" dirty="0">
                    <a:latin typeface="+mn-lt"/>
                    <a:cs typeface="Segoe UI" panose="020B0502040204020203" pitchFamily="34" charset="0"/>
                  </a:rPr>
                  <a:t>marginal distribution</a:t>
                </a:r>
                <a:r>
                  <a:rPr lang="en-US" sz="2800" dirty="0">
                    <a:latin typeface="+mn-lt"/>
                    <a:cs typeface="Segoe UI" panose="020B0502040204020203" pitchFamily="34" charset="0"/>
                  </a:rPr>
                  <a:t>, </a:t>
                </a:r>
                <a14:m>
                  <m:oMath xmlns:m="http://schemas.openxmlformats.org/officeDocument/2006/math">
                    <m:r>
                      <m:rPr>
                        <m:sty m:val="p"/>
                      </m:rPr>
                      <a:rPr lang="en-US" sz="2800" b="0" i="0" smtClean="0">
                        <a:latin typeface="Cambria Math" panose="02040503050406030204" pitchFamily="18" charset="0"/>
                        <a:cs typeface="Segoe UI" panose="020B0502040204020203" pitchFamily="34" charset="0"/>
                      </a:rPr>
                      <m:t>p</m:t>
                    </m:r>
                    <m:d>
                      <m:dPr>
                        <m:ctrlPr>
                          <a:rPr lang="en-US" sz="2800" b="0" i="1" smtClean="0">
                            <a:latin typeface="Cambria Math" panose="02040503050406030204" pitchFamily="18" charset="0"/>
                            <a:cs typeface="Segoe UI" panose="020B0502040204020203" pitchFamily="34" charset="0"/>
                          </a:rPr>
                        </m:ctrlPr>
                      </m:dPr>
                      <m:e>
                        <m:r>
                          <m:rPr>
                            <m:sty m:val="p"/>
                          </m:rPr>
                          <a:rPr lang="en-US" sz="2800" b="0" i="0" smtClean="0">
                            <a:latin typeface="Cambria Math" panose="02040503050406030204" pitchFamily="18" charset="0"/>
                            <a:cs typeface="Segoe UI" panose="020B0502040204020203" pitchFamily="34" charset="0"/>
                          </a:rPr>
                          <m:t>y</m:t>
                        </m:r>
                      </m:e>
                    </m:d>
                    <m:r>
                      <a:rPr lang="en-US" sz="2800" b="0" i="0" smtClean="0">
                        <a:latin typeface="Cambria Math" panose="02040503050406030204" pitchFamily="18" charset="0"/>
                        <a:cs typeface="Segoe UI" panose="020B0502040204020203" pitchFamily="34" charset="0"/>
                      </a:rPr>
                      <m:t>=</m:t>
                    </m:r>
                    <m:nary>
                      <m:naryPr>
                        <m:limLoc m:val="undOvr"/>
                        <m:subHide m:val="on"/>
                        <m:supHide m:val="on"/>
                        <m:ctrlPr>
                          <a:rPr lang="en-US" sz="2800" i="1" smtClean="0">
                            <a:latin typeface="Cambria Math" panose="02040503050406030204" pitchFamily="18" charset="0"/>
                            <a:cs typeface="Segoe UI" panose="020B0502040204020203" pitchFamily="34" charset="0"/>
                          </a:rPr>
                        </m:ctrlPr>
                      </m:naryPr>
                      <m:sub/>
                      <m:sup/>
                      <m:e>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𝐺</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𝑧</m:t>
                            </m:r>
                          </m:e>
                        </m:d>
                        <m:r>
                          <a:rPr lang="en-US" sz="2800" i="1">
                            <a:latin typeface="Cambria Math" panose="02040503050406030204" pitchFamily="18" charset="0"/>
                            <a:cs typeface="Segoe UI" panose="020B0502040204020203" pitchFamily="34" charset="0"/>
                          </a:rPr>
                          <m:t>)</m:t>
                        </m:r>
                      </m:e>
                    </m:nary>
                    <m:r>
                      <a:rPr lang="en-US" sz="2800" b="0" i="1" smtClean="0">
                        <a:latin typeface="Cambria Math" panose="02040503050406030204" pitchFamily="18" charset="0"/>
                        <a:cs typeface="Segoe UI" panose="020B0502040204020203" pitchFamily="34" charset="0"/>
                      </a:rPr>
                      <m:t>𝑑𝑧</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high entropy </a:t>
                </a:r>
              </a:p>
              <a:p>
                <a:r>
                  <a:rPr lang="en-US" sz="2800" dirty="0">
                    <a:latin typeface="+mn-lt"/>
                    <a:cs typeface="Segoe UI" panose="020B0502040204020203" pitchFamily="34" charset="0"/>
                  </a:rPr>
                  <a:t>Combining these measures we can write the inception score in terms of expected </a:t>
                </a:r>
                <a:r>
                  <a:rPr lang="en-US" sz="2800" b="1" dirty="0" err="1">
                    <a:latin typeface="Segoe UI" panose="020B0502040204020203" pitchFamily="34" charset="0"/>
                    <a:cs typeface="Segoe UI" panose="020B0502040204020203" pitchFamily="34" charset="0"/>
                  </a:rPr>
                  <a:t>Kullback-Leibler</a:t>
                </a:r>
                <a:r>
                  <a:rPr lang="en-US" sz="2800" b="1" dirty="0">
                    <a:latin typeface="Segoe UI" panose="020B0502040204020203" pitchFamily="34" charset="0"/>
                    <a:cs typeface="Segoe UI" panose="020B0502040204020203" pitchFamily="34" charset="0"/>
                  </a:rPr>
                  <a:t> (KL) divergence</a:t>
                </a:r>
                <a:r>
                  <a:rPr lang="en-US" sz="2800" dirty="0">
                    <a:latin typeface="Segoe UI" panose="020B0502040204020203" pitchFamily="34" charset="0"/>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639"/>
                </a:stretch>
              </a:blipFill>
            </p:spPr>
            <p:txBody>
              <a:bodyPr/>
              <a:lstStyle/>
              <a:p>
                <a:r>
                  <a:rPr lang="en-US">
                    <a:noFill/>
                  </a:rPr>
                  <a:t> </a:t>
                </a:r>
              </a:p>
            </p:txBody>
          </p:sp>
        </mc:Fallback>
      </mc:AlternateContent>
    </p:spTree>
    <p:extLst>
      <p:ext uri="{BB962C8B-B14F-4D97-AF65-F5344CB8AC3E}">
        <p14:creationId xmlns:p14="http://schemas.microsoft.com/office/powerpoint/2010/main" val="386696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How can we interpret the inception score? </a:t>
                </a:r>
                <a:endParaRPr lang="en-US" sz="2800" dirty="0">
                  <a:latin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Want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low entropy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high entropy </a:t>
                </a:r>
              </a:p>
              <a:p>
                <a:r>
                  <a:rPr lang="en-US" sz="2800" dirty="0">
                    <a:latin typeface="+mn-lt"/>
                    <a:cs typeface="Segoe UI" panose="020B0502040204020203" pitchFamily="34" charset="0"/>
                  </a:rPr>
                  <a:t>High KL divergence indicates high difference in entropy between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j-lt"/>
                    <a:cs typeface="Segoe UI" panose="020B0502040204020203" pitchFamily="34" charset="0"/>
                  </a:rPr>
                  <a:t>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Inception score in range </a:t>
                </a:r>
                <a14:m>
                  <m:oMath xmlns:m="http://schemas.openxmlformats.org/officeDocument/2006/math">
                    <m:d>
                      <m:dPr>
                        <m:begChr m:val="["/>
                        <m:endChr m:val="]"/>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0,</m:t>
                        </m:r>
                        <m:r>
                          <a:rPr lang="en-US" sz="2800" i="1">
                            <a:latin typeface="Cambria Math" panose="02040503050406030204" pitchFamily="18" charset="0"/>
                            <a:ea typeface="Cambria Math" panose="02040503050406030204" pitchFamily="18" charset="0"/>
                            <a:cs typeface="Segoe UI" panose="020B0502040204020203" pitchFamily="34" charset="0"/>
                          </a:rPr>
                          <m:t>∞</m:t>
                        </m:r>
                      </m:e>
                    </m:d>
                    <m:r>
                      <a:rPr lang="en-US" sz="2800" i="1">
                        <a:latin typeface="Cambria Math" panose="02040503050406030204" pitchFamily="18" charset="0"/>
                        <a:ea typeface="Cambria Math" panose="02040503050406030204" pitchFamily="18" charset="0"/>
                        <a:cs typeface="Segoe UI" panose="020B0502040204020203" pitchFamily="34" charset="0"/>
                      </a:rPr>
                      <m:t> </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KL divergence of 0 means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cs typeface="Segoe UI" panose="020B0502040204020203" pitchFamily="34" charset="0"/>
                  </a:rPr>
                  <a:t>  </a:t>
                </a:r>
                <a:r>
                  <a:rPr lang="en-US" sz="2800" dirty="0">
                    <a:latin typeface="+mn-lt"/>
                    <a:cs typeface="Segoe UI" panose="020B0502040204020203" pitchFamily="34" charset="0"/>
                  </a:rPr>
                  <a:t>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are the same </a:t>
                </a:r>
              </a:p>
              <a:p>
                <a:r>
                  <a:rPr lang="en-US" sz="2800" b="1" dirty="0">
                    <a:latin typeface="+mn-lt"/>
                    <a:cs typeface="Segoe UI" panose="020B0502040204020203" pitchFamily="34" charset="0"/>
                  </a:rPr>
                  <a:t>Higher inception score is better</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4"/>
                </a:stretch>
              </a:blipFill>
            </p:spPr>
            <p:txBody>
              <a:bodyPr/>
              <a:lstStyle/>
              <a:p>
                <a:r>
                  <a:rPr lang="en-US">
                    <a:noFill/>
                  </a:rPr>
                  <a:t> </a:t>
                </a:r>
              </a:p>
            </p:txBody>
          </p:sp>
        </mc:Fallback>
      </mc:AlternateContent>
    </p:spTree>
    <p:extLst>
      <p:ext uri="{BB962C8B-B14F-4D97-AF65-F5344CB8AC3E}">
        <p14:creationId xmlns:p14="http://schemas.microsoft.com/office/powerpoint/2010/main" val="282736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has significant limitations  </a:t>
                </a:r>
              </a:p>
              <a:p>
                <a:r>
                  <a:rPr lang="en-US" sz="2800" dirty="0">
                    <a:latin typeface="+mn-lt"/>
                    <a:cs typeface="Segoe UI" panose="020B0502040204020203" pitchFamily="34" charset="0"/>
                  </a:rPr>
                  <a:t>Only object classes used to train the Inception Network will be well recognized </a:t>
                </a:r>
              </a:p>
              <a:p>
                <a:pPr lvl="1"/>
                <a:r>
                  <a:rPr lang="en-US" sz="2400" dirty="0">
                    <a:latin typeface="+mn-lt"/>
                    <a:cs typeface="Segoe UI" panose="020B0502040204020203" pitchFamily="34" charset="0"/>
                  </a:rPr>
                  <a:t>Must be in training dataset, typically </a:t>
                </a:r>
                <a:r>
                  <a:rPr lang="en-US" sz="2400" dirty="0">
                    <a:latin typeface="+mn-lt"/>
                    <a:cs typeface="Segoe UI" panose="020B0502040204020203" pitchFamily="34" charset="0"/>
                    <a:hlinkClick r:id="rId3"/>
                  </a:rPr>
                  <a:t>ILSCRC 2014</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Additionally, labels used to train GAN must agree with Inception training data labels </a:t>
                </a:r>
              </a:p>
              <a:p>
                <a:pPr lvl="1"/>
                <a:r>
                  <a:rPr lang="en-US" sz="2400" dirty="0">
                    <a:latin typeface="+mn-lt"/>
                    <a:cs typeface="Segoe UI" panose="020B0502040204020203" pitchFamily="34" charset="0"/>
                  </a:rPr>
                  <a:t>If either condition is violated, </a:t>
                </a:r>
                <a14:m>
                  <m:oMath xmlns:m="http://schemas.openxmlformats.org/officeDocument/2006/math">
                    <m:r>
                      <a:rPr lang="en-US" sz="2400" i="1">
                        <a:latin typeface="Cambria Math" panose="02040503050406030204" pitchFamily="18" charset="0"/>
                        <a:cs typeface="Segoe UI" panose="020B0502040204020203" pitchFamily="34" charset="0"/>
                      </a:rPr>
                      <m:t>𝑝</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𝑦</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𝑥</m:t>
                    </m:r>
                    <m:r>
                      <a:rPr lang="en-US" sz="2400" i="1">
                        <a:latin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will have high entropy and inception score will be low</a:t>
                </a:r>
              </a:p>
              <a:p>
                <a:r>
                  <a:rPr lang="en-US" sz="2800" dirty="0">
                    <a:latin typeface="+mn-lt"/>
                    <a:cs typeface="Segoe UI" panose="020B0502040204020203" pitchFamily="34" charset="0"/>
                  </a:rPr>
                  <a:t>Conversely, objects that make no sense, like an animal with two heads, can have high inception scores</a:t>
                </a:r>
              </a:p>
              <a:p>
                <a:r>
                  <a:rPr lang="en-US" sz="2800" dirty="0">
                    <a:latin typeface="+mj-lt"/>
                    <a:cs typeface="Segoe UI" panose="020B0502040204020203" pitchFamily="34" charset="0"/>
                  </a:rPr>
                  <a:t>As a result of the above problems human evaluators my not agree with the quality based on inception score</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r="-476"/>
                </a:stretch>
              </a:blipFill>
            </p:spPr>
            <p:txBody>
              <a:bodyPr/>
              <a:lstStyle/>
              <a:p>
                <a:r>
                  <a:rPr lang="en-US">
                    <a:noFill/>
                  </a:rPr>
                  <a:t> </a:t>
                </a:r>
              </a:p>
            </p:txBody>
          </p:sp>
        </mc:Fallback>
      </mc:AlternateContent>
    </p:spTree>
    <p:extLst>
      <p:ext uri="{BB962C8B-B14F-4D97-AF65-F5344CB8AC3E}">
        <p14:creationId xmlns:p14="http://schemas.microsoft.com/office/powerpoint/2010/main" val="15732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The </a:t>
                </a:r>
                <a:r>
                  <a:rPr lang="en-US" sz="2800" b="1" dirty="0">
                    <a:latin typeface="+mj-lt"/>
                    <a:cs typeface="Segoe UI" panose="020B0502040204020203" pitchFamily="34" charset="0"/>
                    <a:hlinkClick r:id="rId3"/>
                  </a:rPr>
                  <a:t>Fr</a:t>
                </a:r>
                <a:r>
                  <a:rPr lang="en-US" sz="2800" b="1" dirty="0">
                    <a:latin typeface="+mj-lt"/>
                    <a:ea typeface="Segoe UI Symbol" panose="020B0502040204020203" pitchFamily="34" charset="0"/>
                    <a:cs typeface="Segoe UI" panose="020B0502040204020203" pitchFamily="34" charset="0"/>
                    <a:hlinkClick r:id="rId3"/>
                  </a:rPr>
                  <a:t>é</a:t>
                </a:r>
                <a:r>
                  <a:rPr lang="en-US" sz="2800" b="1" dirty="0">
                    <a:latin typeface="+mj-lt"/>
                    <a:cs typeface="Segoe UI" panose="020B0502040204020203" pitchFamily="34" charset="0"/>
                    <a:hlinkClick r:id="rId3"/>
                  </a:rPr>
                  <a:t>chet Inception distance (FID)</a:t>
                </a:r>
                <a:r>
                  <a:rPr lang="en-US" sz="2800" dirty="0">
                    <a:latin typeface="+mj-lt"/>
                    <a:cs typeface="Segoe UI" panose="020B0502040204020203" pitchFamily="34" charset="0"/>
                    <a:hlinkClick r:id="rId3"/>
                  </a:rPr>
                  <a:t> </a:t>
                </a:r>
                <a:r>
                  <a:rPr lang="en-US" sz="2800" dirty="0">
                    <a:latin typeface="+mn-lt"/>
                    <a:cs typeface="Segoe UI" panose="020B0502040204020203" pitchFamily="34" charset="0"/>
                  </a:rPr>
                  <a:t>was proposed to overcome the limitations of inception score  </a:t>
                </a:r>
              </a:p>
              <a:p>
                <a:r>
                  <a:rPr lang="en-US" sz="2800" dirty="0">
                    <a:latin typeface="+mn-lt"/>
                    <a:cs typeface="Segoe UI" panose="020B0502040204020203" pitchFamily="34" charset="0"/>
                  </a:rPr>
                  <a:t>Rather than use the output of the Inception network, the FID compares distributions of activations in a hidden layer, typically Inception V4   </a:t>
                </a:r>
              </a:p>
              <a:p>
                <a:r>
                  <a:rPr lang="en-US" sz="2800" dirty="0">
                    <a:latin typeface="+mn-lt"/>
                    <a:cs typeface="Segoe UI" panose="020B0502040204020203" pitchFamily="34" charset="0"/>
                  </a:rPr>
                  <a:t>Model the distribution of activations as multivariate Normal distributions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400" b="0" i="1" smtClean="0">
                            <a:latin typeface="Cambria Math" panose="02040503050406030204" pitchFamily="18" charset="0"/>
                            <a:cs typeface="Segoe UI" panose="020B0502040204020203" pitchFamily="34" charset="0"/>
                          </a:rPr>
                          <m:t>,</m:t>
                        </m:r>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d>
                  </m:oMath>
                </a14:m>
                <a:r>
                  <a:rPr lang="en-US" sz="2400" dirty="0">
                    <a:latin typeface="+mn-lt"/>
                    <a:cs typeface="Segoe UI" panose="020B0502040204020203" pitchFamily="34" charset="0"/>
                  </a:rPr>
                  <a:t> is the distribution of activations from the generated images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400" b="0" i="1" smtClean="0">
                                <a:latin typeface="Cambria Math" panose="02040503050406030204" pitchFamily="18" charset="0"/>
                                <a:cs typeface="Segoe UI" panose="020B0502040204020203" pitchFamily="34" charset="0"/>
                              </a:rPr>
                              <m:t>𝑤</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sub>
                            <m:r>
                              <a:rPr lang="en-US" sz="2400" b="0" i="1" smtClean="0">
                                <a:latin typeface="Cambria Math" panose="02040503050406030204" pitchFamily="18" charset="0"/>
                                <a:cs typeface="Segoe UI" panose="020B0502040204020203" pitchFamily="34" charset="0"/>
                              </a:rPr>
                              <m:t>𝑤</m:t>
                            </m:r>
                          </m:sub>
                        </m:sSub>
                      </m:e>
                    </m:d>
                  </m:oMath>
                </a14:m>
                <a:r>
                  <a:rPr lang="en-US" sz="2400" dirty="0">
                    <a:latin typeface="+mn-lt"/>
                    <a:cs typeface="Segoe UI" panose="020B0502040204020203" pitchFamily="34" charset="0"/>
                  </a:rPr>
                  <a:t> is the distribution of activations from the real-world, denoted by </a:t>
                </a:r>
                <a:r>
                  <a:rPr lang="en-US" sz="2400" i="1" dirty="0">
                    <a:latin typeface="+mn-lt"/>
                    <a:cs typeface="Segoe UI" panose="020B0502040204020203" pitchFamily="34" charset="0"/>
                  </a:rPr>
                  <a:t>w</a:t>
                </a:r>
              </a:p>
              <a:p>
                <a:r>
                  <a:rPr lang="en-US" sz="2800" dirty="0">
                    <a:latin typeface="+mn-lt"/>
                    <a:cs typeface="Segoe UI" panose="020B0502040204020203" pitchFamily="34" charset="0"/>
                  </a:rPr>
                  <a:t>The FID is the square of the Wasserstein distance between these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94230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Notice that to compute FID we only need the means and covariances of the distributions – easy to estimate </a:t>
                </a:r>
              </a:p>
              <a:p>
                <a:r>
                  <a:rPr lang="en-US" sz="2800" dirty="0">
                    <a:latin typeface="+mn-lt"/>
                    <a:cs typeface="Segoe UI" panose="020B0502040204020203" pitchFamily="34" charset="0"/>
                  </a:rPr>
                  <a:t>To understand FID, consider the behavior of the two terms</a:t>
                </a:r>
              </a:p>
              <a:p>
                <a:pPr lvl="1"/>
                <a:r>
                  <a:rPr lang="en-US" sz="2400" dirty="0">
                    <a:latin typeface="+mn-lt"/>
                    <a:cs typeface="Segoe UI" panose="020B0502040204020203" pitchFamily="34" charset="0"/>
                  </a:rPr>
                  <a:t>The first term is the Euclidean difference between the mean vectors </a:t>
                </a:r>
              </a:p>
              <a:p>
                <a:pPr lvl="1"/>
                <a:r>
                  <a:rPr lang="en-US" sz="2400" dirty="0">
                    <a:latin typeface="+mn-lt"/>
                    <a:cs typeface="Segoe UI" panose="020B0502040204020203" pitchFamily="34" charset="0"/>
                  </a:rPr>
                  <a:t>The second term is the difference in standard deviations between the two distributions</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899"/>
                </a:stretch>
              </a:blipFill>
            </p:spPr>
            <p:txBody>
              <a:bodyPr/>
              <a:lstStyle/>
              <a:p>
                <a:r>
                  <a:rPr lang="en-US">
                    <a:noFill/>
                  </a:rPr>
                  <a:t> </a:t>
                </a:r>
              </a:p>
            </p:txBody>
          </p:sp>
        </mc:Fallback>
      </mc:AlternateContent>
    </p:spTree>
    <p:extLst>
      <p:ext uri="{BB962C8B-B14F-4D97-AF65-F5344CB8AC3E}">
        <p14:creationId xmlns:p14="http://schemas.microsoft.com/office/powerpoint/2010/main" val="121896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Generative Diffusion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9199"/>
          </a:xfrm>
        </p:spPr>
        <p:txBody>
          <a:bodyPr>
            <a:normAutofit/>
          </a:bodyPr>
          <a:lstStyle/>
          <a:p>
            <a:pPr marL="0" indent="0">
              <a:buNone/>
            </a:pPr>
            <a:r>
              <a:rPr lang="en-US" dirty="0"/>
              <a:t>Images generated by Diffusion Implicit Models, </a:t>
            </a:r>
            <a:r>
              <a:rPr lang="en-US" dirty="0">
                <a:hlinkClick r:id="rId2"/>
              </a:rPr>
              <a:t>Song, et. al., 2022 </a:t>
            </a:r>
            <a:endParaRPr lang="en-US" dirty="0"/>
          </a:p>
        </p:txBody>
      </p:sp>
      <p:pic>
        <p:nvPicPr>
          <p:cNvPr id="6" name="Picture 5">
            <a:extLst>
              <a:ext uri="{FF2B5EF4-FFF2-40B4-BE49-F238E27FC236}">
                <a16:creationId xmlns:a16="http://schemas.microsoft.com/office/drawing/2014/main" id="{39485D89-554D-8E12-2DB3-9782E34AA5C8}"/>
              </a:ext>
            </a:extLst>
          </p:cNvPr>
          <p:cNvPicPr>
            <a:picLocks noChangeAspect="1"/>
          </p:cNvPicPr>
          <p:nvPr/>
        </p:nvPicPr>
        <p:blipFill>
          <a:blip r:embed="rId3"/>
          <a:stretch>
            <a:fillRect/>
          </a:stretch>
        </p:blipFill>
        <p:spPr>
          <a:xfrm>
            <a:off x="189086" y="2569979"/>
            <a:ext cx="11813828" cy="2191454"/>
          </a:xfrm>
          <a:prstGeom prst="rect">
            <a:avLst/>
          </a:prstGeom>
        </p:spPr>
      </p:pic>
    </p:spTree>
    <p:extLst>
      <p:ext uri="{BB962C8B-B14F-4D97-AF65-F5344CB8AC3E}">
        <p14:creationId xmlns:p14="http://schemas.microsoft.com/office/powerpoint/2010/main" val="41434627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If generated images have activation distributions similar to real-world images, the difference in mean vectors and standard deviation vectors is small </a:t>
                </a:r>
              </a:p>
              <a:p>
                <a:r>
                  <a:rPr lang="en-US" sz="2800" dirty="0">
                    <a:latin typeface="+mn-lt"/>
                    <a:cs typeface="Segoe UI" panose="020B0502040204020203" pitchFamily="34" charset="0"/>
                  </a:rPr>
                  <a:t>Perfect match in distributions gives </a:t>
                </a:r>
                <a14:m>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=0</m:t>
                    </m:r>
                  </m:oMath>
                </a14:m>
                <a:r>
                  <a:rPr lang="en-US" sz="2800" dirty="0">
                    <a:latin typeface="+mn-lt"/>
                    <a:cs typeface="Segoe UI" panose="020B0502040204020203" pitchFamily="34" charset="0"/>
                  </a:rPr>
                  <a:t> </a:t>
                </a:r>
              </a:p>
              <a:p>
                <a:r>
                  <a:rPr lang="en-US" sz="2800" b="1" dirty="0">
                    <a:latin typeface="+mn-lt"/>
                    <a:cs typeface="Segoe UI" panose="020B0502040204020203" pitchFamily="34" charset="0"/>
                  </a:rPr>
                  <a:t>Smaller FID better</a:t>
                </a:r>
              </a:p>
              <a:p>
                <a:endParaRPr lang="en-US" sz="24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793"/>
                </a:stretch>
              </a:blipFill>
            </p:spPr>
            <p:txBody>
              <a:bodyPr/>
              <a:lstStyle/>
              <a:p>
                <a:r>
                  <a:rPr lang="en-US">
                    <a:noFill/>
                  </a:rPr>
                  <a:t> </a:t>
                </a:r>
              </a:p>
            </p:txBody>
          </p:sp>
        </mc:Fallback>
      </mc:AlternateContent>
    </p:spTree>
    <p:extLst>
      <p:ext uri="{BB962C8B-B14F-4D97-AF65-F5344CB8AC3E}">
        <p14:creationId xmlns:p14="http://schemas.microsoft.com/office/powerpoint/2010/main" val="243632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Example of Fr</a:t>
            </a:r>
            <a:r>
              <a:rPr lang="en-US" sz="2800" dirty="0">
                <a:latin typeface="+mj-lt"/>
                <a:ea typeface="Segoe UI Symbol" panose="020B0502040204020203" pitchFamily="34" charset="0"/>
                <a:cs typeface="Segoe UI" panose="020B0502040204020203" pitchFamily="34" charset="0"/>
              </a:rPr>
              <a:t>é</a:t>
            </a:r>
            <a:r>
              <a:rPr lang="en-US" sz="2800" dirty="0">
                <a:latin typeface="+mj-lt"/>
                <a:cs typeface="Segoe UI" panose="020B0502040204020203" pitchFamily="34" charset="0"/>
              </a:rPr>
              <a:t>chet Inception distance – agrees with human perception</a:t>
            </a: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C1B4FEC9-BCC7-4D82-B53E-43C8F450AAA5}"/>
              </a:ext>
            </a:extLst>
          </p:cNvPr>
          <p:cNvPicPr>
            <a:picLocks noChangeAspect="1"/>
          </p:cNvPicPr>
          <p:nvPr/>
        </p:nvPicPr>
        <p:blipFill>
          <a:blip r:embed="rId3"/>
          <a:stretch>
            <a:fillRect/>
          </a:stretch>
        </p:blipFill>
        <p:spPr>
          <a:xfrm>
            <a:off x="63411" y="1582998"/>
            <a:ext cx="11915885" cy="4633954"/>
          </a:xfrm>
          <a:prstGeom prst="rect">
            <a:avLst/>
          </a:prstGeom>
        </p:spPr>
      </p:pic>
    </p:spTree>
    <p:extLst>
      <p:ext uri="{BB962C8B-B14F-4D97-AF65-F5344CB8AC3E}">
        <p14:creationId xmlns:p14="http://schemas.microsoft.com/office/powerpoint/2010/main" val="2954511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Adversarial Networks, GANs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a:bodyPr>
          <a:lstStyle/>
          <a:p>
            <a:pPr marL="0" indent="0">
              <a:buNone/>
            </a:pPr>
            <a:r>
              <a:rPr lang="en-US" dirty="0"/>
              <a:t>GANs are known to produce high quality images</a:t>
            </a:r>
          </a:p>
          <a:p>
            <a:r>
              <a:rPr lang="en-US" dirty="0"/>
              <a:t>A </a:t>
            </a:r>
            <a:r>
              <a:rPr lang="en-US" b="1" dirty="0"/>
              <a:t>generator</a:t>
            </a:r>
            <a:r>
              <a:rPr lang="en-US" dirty="0"/>
              <a:t> creates new data instances starting from random noise</a:t>
            </a:r>
          </a:p>
          <a:p>
            <a:r>
              <a:rPr lang="en-US" dirty="0"/>
              <a:t>A discriminator attempts to differentiate between actual data instances and generated data   </a:t>
            </a:r>
          </a:p>
          <a:p>
            <a:r>
              <a:rPr lang="en-US" dirty="0"/>
              <a:t>The generator and discriminator engage in a </a:t>
            </a:r>
            <a:r>
              <a:rPr lang="en-US" b="1" dirty="0"/>
              <a:t>two player non-cooperative zero sum game</a:t>
            </a:r>
            <a:r>
              <a:rPr lang="en-US" dirty="0"/>
              <a:t> where the generator attempts to fool the discriminator </a:t>
            </a:r>
          </a:p>
          <a:p>
            <a:r>
              <a:rPr lang="en-US" dirty="0"/>
              <a:t>Training GANs can be tricky and results can be erratic   </a:t>
            </a:r>
          </a:p>
          <a:p>
            <a:endParaRPr lang="en-US" dirty="0"/>
          </a:p>
        </p:txBody>
      </p:sp>
      <p:pic>
        <p:nvPicPr>
          <p:cNvPr id="5" name="Picture 4">
            <a:extLst>
              <a:ext uri="{FF2B5EF4-FFF2-40B4-BE49-F238E27FC236}">
                <a16:creationId xmlns:a16="http://schemas.microsoft.com/office/drawing/2014/main" id="{AAAE5BAE-7399-3A81-D42F-3F5F8D13DD58}"/>
              </a:ext>
            </a:extLst>
          </p:cNvPr>
          <p:cNvPicPr>
            <a:picLocks noChangeAspect="1"/>
          </p:cNvPicPr>
          <p:nvPr/>
        </p:nvPicPr>
        <p:blipFill>
          <a:blip r:embed="rId2"/>
          <a:stretch>
            <a:fillRect/>
          </a:stretch>
        </p:blipFill>
        <p:spPr>
          <a:xfrm>
            <a:off x="839246" y="954222"/>
            <a:ext cx="9560816" cy="1677336"/>
          </a:xfrm>
          <a:prstGeom prst="rect">
            <a:avLst/>
          </a:prstGeom>
        </p:spPr>
      </p:pic>
    </p:spTree>
    <p:extLst>
      <p:ext uri="{BB962C8B-B14F-4D97-AF65-F5344CB8AC3E}">
        <p14:creationId xmlns:p14="http://schemas.microsoft.com/office/powerpoint/2010/main" val="261441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 VAEs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lnSpcReduction="10000"/>
              </a:bodyPr>
              <a:lstStyle/>
              <a:p>
                <a:pPr marL="0" indent="0">
                  <a:buNone/>
                </a:pPr>
                <a:r>
                  <a:rPr lang="en-US" dirty="0"/>
                  <a:t>VAEs are useful building blocks for more sophisticated algorithms  </a:t>
                </a:r>
              </a:p>
              <a:p>
                <a:r>
                  <a:rPr lang="en-US" dirty="0"/>
                  <a:t>VAEs learn an </a:t>
                </a:r>
                <a:r>
                  <a:rPr lang="en-US" b="1" dirty="0"/>
                  <a:t>encoder</a:t>
                </a:r>
                <a:r>
                  <a:rPr lang="en-US" dirty="0"/>
                  <a:t> and </a:t>
                </a:r>
                <a:r>
                  <a:rPr lang="en-US" b="1" dirty="0"/>
                  <a:t>decoder</a:t>
                </a:r>
                <a:r>
                  <a:rPr lang="en-US" dirty="0"/>
                  <a:t> to create a </a:t>
                </a:r>
                <a:r>
                  <a:rPr lang="en-US" b="1" dirty="0"/>
                  <a:t>latent variable space</a:t>
                </a:r>
                <a:r>
                  <a:rPr lang="en-US" dirty="0"/>
                  <a:t>, </a:t>
                </a:r>
                <a14:m>
                  <m:oMath xmlns:m="http://schemas.openxmlformats.org/officeDocument/2006/math">
                    <m:r>
                      <a:rPr lang="en-US" b="1" i="1" smtClean="0">
                        <a:latin typeface="Cambria Math" panose="02040503050406030204" pitchFamily="18" charset="0"/>
                      </a:rPr>
                      <m:t>𝒛</m:t>
                    </m:r>
                  </m:oMath>
                </a14:m>
                <a:endParaRPr lang="en-US" b="1" dirty="0"/>
              </a:p>
              <a:p>
                <a:r>
                  <a:rPr lang="en-US" dirty="0"/>
                  <a:t>VAEs learn by reducing the error between the input, </a:t>
                </a:r>
                <a14:m>
                  <m:oMath xmlns:m="http://schemas.openxmlformats.org/officeDocument/2006/math">
                    <m:r>
                      <a:rPr lang="en-US" b="1" i="1" smtClean="0">
                        <a:latin typeface="Cambria Math" panose="02040503050406030204" pitchFamily="18" charset="0"/>
                      </a:rPr>
                      <m:t>𝒙</m:t>
                    </m:r>
                  </m:oMath>
                </a14:m>
                <a:r>
                  <a:rPr lang="en-US" dirty="0"/>
                  <a:t>, and the output,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endParaRPr lang="en-US" b="1" dirty="0"/>
              </a:p>
              <a:p>
                <a:r>
                  <a:rPr lang="en-US" dirty="0"/>
                  <a:t>To be learnable, the latent variable space must be lower dimensional than the input space    </a:t>
                </a:r>
              </a:p>
              <a:p>
                <a:r>
                  <a:rPr lang="en-US" dirty="0"/>
                  <a:t>Low dimensional latent space limits the complexity of image distribution that can be learned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844209"/>
                <a:ext cx="10515600" cy="3944680"/>
              </a:xfrm>
              <a:blipFill>
                <a:blip r:embed="rId2"/>
                <a:stretch>
                  <a:fillRect l="-1159" t="-3555" r="-104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87CCB77-D15D-23B4-CCEA-B7E3DAB97D85}"/>
              </a:ext>
            </a:extLst>
          </p:cNvPr>
          <p:cNvPicPr>
            <a:picLocks noChangeAspect="1"/>
          </p:cNvPicPr>
          <p:nvPr/>
        </p:nvPicPr>
        <p:blipFill>
          <a:blip r:embed="rId3"/>
          <a:stretch>
            <a:fillRect/>
          </a:stretch>
        </p:blipFill>
        <p:spPr>
          <a:xfrm>
            <a:off x="887099" y="953384"/>
            <a:ext cx="9708245" cy="1672857"/>
          </a:xfrm>
          <a:prstGeom prst="rect">
            <a:avLst/>
          </a:prstGeom>
        </p:spPr>
      </p:pic>
    </p:spTree>
    <p:extLst>
      <p:ext uri="{BB962C8B-B14F-4D97-AF65-F5344CB8AC3E}">
        <p14:creationId xmlns:p14="http://schemas.microsoft.com/office/powerpoint/2010/main" val="13011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Flow-Based Models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629813" y="2794437"/>
                <a:ext cx="10515600" cy="3944680"/>
              </a:xfrm>
            </p:spPr>
            <p:txBody>
              <a:bodyPr>
                <a:normAutofit lnSpcReduction="10000"/>
              </a:bodyPr>
              <a:lstStyle/>
              <a:p>
                <a:pPr marL="0" indent="0">
                  <a:buNone/>
                </a:pPr>
                <a:r>
                  <a:rPr lang="en-US" dirty="0"/>
                  <a:t>Flow-based models directly estimate a probability distribution which can be inverted to generate images   </a:t>
                </a:r>
              </a:p>
              <a:p>
                <a:r>
                  <a:rPr lang="en-US" dirty="0"/>
                  <a:t>The forward function,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oMath>
                </a14:m>
                <a:r>
                  <a:rPr lang="en-US" dirty="0"/>
                  <a:t>, transforms image data, </a:t>
                </a:r>
                <a14:m>
                  <m:oMath xmlns:m="http://schemas.openxmlformats.org/officeDocument/2006/math">
                    <m:r>
                      <a:rPr lang="en-US" b="1" i="1" smtClean="0">
                        <a:latin typeface="Cambria Math" panose="02040503050406030204" pitchFamily="18" charset="0"/>
                      </a:rPr>
                      <m:t>𝒙</m:t>
                    </m:r>
                  </m:oMath>
                </a14:m>
                <a:r>
                  <a:rPr lang="en-US" dirty="0"/>
                  <a:t>, to a latent space, </a:t>
                </a:r>
                <a14:m>
                  <m:oMath xmlns:m="http://schemas.openxmlformats.org/officeDocument/2006/math">
                    <m:r>
                      <a:rPr lang="en-US" b="1" i="1" smtClean="0">
                        <a:latin typeface="Cambria Math" panose="02040503050406030204" pitchFamily="18" charset="0"/>
                      </a:rPr>
                      <m:t>𝒛</m:t>
                    </m:r>
                  </m:oMath>
                </a14:m>
                <a:r>
                  <a:rPr lang="en-US" dirty="0"/>
                  <a:t>  </a:t>
                </a:r>
              </a:p>
              <a:p>
                <a:r>
                  <a:rPr lang="en-US" dirty="0"/>
                  <a:t>Inverse function,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−1</m:t>
                        </m:r>
                      </m:sup>
                    </m:sSup>
                    <m:d>
                      <m:dPr>
                        <m:ctrlPr>
                          <a:rPr lang="en-US" i="1" smtClean="0">
                            <a:latin typeface="Cambria Math" panose="02040503050406030204" pitchFamily="18" charset="0"/>
                          </a:rPr>
                        </m:ctrlPr>
                      </m:dPr>
                      <m:e>
                        <m:r>
                          <a:rPr lang="en-US" b="1" i="1">
                            <a:latin typeface="Cambria Math" panose="02040503050406030204" pitchFamily="18" charset="0"/>
                          </a:rPr>
                          <m:t>𝒙</m:t>
                        </m:r>
                      </m:e>
                    </m:d>
                  </m:oMath>
                </a14:m>
                <a:r>
                  <a:rPr lang="en-US" dirty="0"/>
                  <a:t>, transforms the latent space, </a:t>
                </a:r>
                <a14:m>
                  <m:oMath xmlns:m="http://schemas.openxmlformats.org/officeDocument/2006/math">
                    <m:r>
                      <a:rPr lang="en-US" b="1" i="1">
                        <a:latin typeface="Cambria Math" panose="02040503050406030204" pitchFamily="18" charset="0"/>
                      </a:rPr>
                      <m:t>𝒛</m:t>
                    </m:r>
                  </m:oMath>
                </a14:m>
                <a:r>
                  <a:rPr lang="en-US" dirty="0"/>
                  <a:t>, to generated images,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r>
                  <a:rPr lang="en-US" dirty="0"/>
                  <a:t>  </a:t>
                </a:r>
              </a:p>
              <a:p>
                <a:r>
                  <a:rPr lang="en-US" dirty="0"/>
                  <a:t>Functions are learned by matching distributions using the </a:t>
                </a:r>
                <a:r>
                  <a:rPr lang="en-US" dirty="0">
                    <a:hlinkClick r:id="rId2"/>
                  </a:rPr>
                  <a:t>normalizing flow algorithm</a:t>
                </a:r>
                <a:endParaRPr lang="en-US" dirty="0"/>
              </a:p>
              <a:p>
                <a:r>
                  <a:rPr lang="en-US" dirty="0"/>
                  <a:t>Need to learn inverse function limits complexity </a:t>
                </a:r>
                <a:r>
                  <a:rPr lang="en-US"/>
                  <a:t>of images generated</a:t>
                </a: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629813" y="2794437"/>
                <a:ext cx="10515600" cy="3944680"/>
              </a:xfrm>
              <a:blipFill>
                <a:blip r:embed="rId3"/>
                <a:stretch>
                  <a:fillRect l="-1159" t="-3400" r="-168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56838432-67BA-37DA-FA65-52522082B795}"/>
              </a:ext>
            </a:extLst>
          </p:cNvPr>
          <p:cNvPicPr>
            <a:picLocks noChangeAspect="1"/>
          </p:cNvPicPr>
          <p:nvPr/>
        </p:nvPicPr>
        <p:blipFill>
          <a:blip r:embed="rId4"/>
          <a:stretch>
            <a:fillRect/>
          </a:stretch>
        </p:blipFill>
        <p:spPr>
          <a:xfrm>
            <a:off x="789301" y="1148494"/>
            <a:ext cx="9855420" cy="1509646"/>
          </a:xfrm>
          <a:prstGeom prst="rect">
            <a:avLst/>
          </a:prstGeom>
        </p:spPr>
      </p:pic>
    </p:spTree>
    <p:extLst>
      <p:ext uri="{BB962C8B-B14F-4D97-AF65-F5344CB8AC3E}">
        <p14:creationId xmlns:p14="http://schemas.microsoft.com/office/powerpoint/2010/main" val="281701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429539"/>
                <a:ext cx="10515600" cy="4428461"/>
              </a:xfrm>
            </p:spPr>
            <p:txBody>
              <a:bodyPr>
                <a:normAutofit fontScale="92500" lnSpcReduction="10000"/>
              </a:bodyPr>
              <a:lstStyle/>
              <a:p>
                <a:pPr marL="0" indent="0">
                  <a:buNone/>
                </a:pPr>
                <a:r>
                  <a:rPr lang="en-US" dirty="0"/>
                  <a:t>More recently generative diffusion models have come to dominate generative image models </a:t>
                </a:r>
              </a:p>
              <a:p>
                <a:r>
                  <a:rPr lang="en-US" dirty="0"/>
                  <a:t>The f</a:t>
                </a:r>
                <a:r>
                  <a:rPr lang="en-US" b="1" dirty="0"/>
                  <a:t>orward diffusion process </a:t>
                </a:r>
                <a:r>
                  <a:rPr lang="en-US" dirty="0"/>
                  <a:t>transforms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𝟎</m:t>
                        </m:r>
                      </m:sub>
                    </m:sSub>
                  </m:oMath>
                </a14:m>
                <a:r>
                  <a:rPr lang="en-US" dirty="0"/>
                  <a:t>, to random noise, </a:t>
                </a:r>
                <a14:m>
                  <m:oMath xmlns:m="http://schemas.openxmlformats.org/officeDocument/2006/math">
                    <m:r>
                      <a:rPr lang="en-US" b="1" i="1" smtClean="0">
                        <a:latin typeface="Cambria Math" panose="02040503050406030204" pitchFamily="18" charset="0"/>
                      </a:rPr>
                      <m:t>𝒛</m:t>
                    </m:r>
                  </m:oMath>
                </a14:m>
                <a:r>
                  <a:rPr lang="en-US" dirty="0"/>
                  <a:t>   </a:t>
                </a:r>
              </a:p>
              <a:p>
                <a:pPr lvl="1"/>
                <a:r>
                  <a:rPr lang="en-US" dirty="0"/>
                  <a:t>Diffusion process use small (incremental) steps to simulate a continuous process  </a:t>
                </a:r>
              </a:p>
              <a:p>
                <a:pPr lvl="1"/>
                <a:r>
                  <a:rPr lang="en-US" dirty="0"/>
                  <a:t>Each diffusion step produces a new latent variable (latent space) ,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oMath>
                </a14:m>
                <a:r>
                  <a:rPr lang="en-US" dirty="0"/>
                  <a:t>  </a:t>
                </a:r>
              </a:p>
              <a:p>
                <a:r>
                  <a:rPr lang="en-US" dirty="0"/>
                  <a:t>Generative diffusion models use a </a:t>
                </a:r>
                <a:r>
                  <a:rPr lang="en-US" b="1" dirty="0"/>
                  <a:t>reverse diffusion process </a:t>
                </a:r>
                <a:r>
                  <a:rPr lang="en-US" dirty="0"/>
                  <a:t>to transform a random noise, </a:t>
                </a:r>
                <a14:m>
                  <m:oMath xmlns:m="http://schemas.openxmlformats.org/officeDocument/2006/math">
                    <m:r>
                      <a:rPr lang="en-US" b="1" i="1">
                        <a:latin typeface="Cambria Math" panose="02040503050406030204" pitchFamily="18" charset="0"/>
                      </a:rPr>
                      <m:t>𝒛</m:t>
                    </m:r>
                  </m:oMath>
                </a14:m>
                <a:r>
                  <a:rPr lang="en-US" dirty="0"/>
                  <a:t>, to an image </a:t>
                </a:r>
              </a:p>
              <a:p>
                <a:pPr lvl="1"/>
                <a:r>
                  <a:rPr lang="en-US" dirty="0"/>
                  <a:t>Reverse process learned by matching forward process  </a:t>
                </a:r>
              </a:p>
              <a:p>
                <a:r>
                  <a:rPr lang="en-US" dirty="0"/>
                  <a:t>Diffusion process can be constructed from a long stack of VAEs with simplified model assumptions   </a:t>
                </a:r>
              </a:p>
              <a:p>
                <a:pPr lvl="1"/>
                <a:r>
                  <a:rPr lang="en-US" dirty="0"/>
                  <a:t>Latent space of dimension equal to image space   </a:t>
                </a:r>
              </a:p>
              <a:p>
                <a:pPr lvl="1"/>
                <a:r>
                  <a:rPr lang="en-US" dirty="0"/>
                  <a:t>Approximates complex image distributions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429539"/>
                <a:ext cx="10515600" cy="4428461"/>
              </a:xfrm>
              <a:blipFill>
                <a:blip r:embed="rId2"/>
                <a:stretch>
                  <a:fillRect l="-1043" t="-2893" r="-986" b="-124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2177642-7F4E-6CBB-E29F-DE3D9F12AB82}"/>
              </a:ext>
            </a:extLst>
          </p:cNvPr>
          <p:cNvPicPr>
            <a:picLocks noChangeAspect="1"/>
          </p:cNvPicPr>
          <p:nvPr/>
        </p:nvPicPr>
        <p:blipFill>
          <a:blip r:embed="rId3"/>
          <a:stretch>
            <a:fillRect/>
          </a:stretch>
        </p:blipFill>
        <p:spPr>
          <a:xfrm>
            <a:off x="929468" y="917729"/>
            <a:ext cx="9139565" cy="1386513"/>
          </a:xfrm>
          <a:prstGeom prst="rect">
            <a:avLst/>
          </a:prstGeom>
        </p:spPr>
      </p:pic>
    </p:spTree>
    <p:extLst>
      <p:ext uri="{BB962C8B-B14F-4D97-AF65-F5344CB8AC3E}">
        <p14:creationId xmlns:p14="http://schemas.microsoft.com/office/powerpoint/2010/main" val="427778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15839</TotalTime>
  <Words>3173</Words>
  <Application>Microsoft Office PowerPoint</Application>
  <PresentationFormat>Widescreen</PresentationFormat>
  <Paragraphs>347</Paragraphs>
  <Slides>51</Slides>
  <Notes>9</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51</vt:i4>
      </vt:variant>
    </vt:vector>
  </HeadingPairs>
  <TitlesOfParts>
    <vt:vector size="61" baseType="lpstr">
      <vt:lpstr>-apple-system</vt:lpstr>
      <vt:lpstr>Arial</vt:lpstr>
      <vt:lpstr>Calibri</vt:lpstr>
      <vt:lpstr>Calibri Light</vt:lpstr>
      <vt:lpstr>Cambria Math</vt:lpstr>
      <vt:lpstr>Segoe UI</vt:lpstr>
      <vt:lpstr>Segoe UI Light</vt:lpstr>
      <vt:lpstr>Segoe UI Symbol</vt:lpstr>
      <vt:lpstr>Office Theme</vt:lpstr>
      <vt:lpstr>1_Office Theme</vt:lpstr>
      <vt:lpstr>CSCI E-25 Computer Vision</vt:lpstr>
      <vt:lpstr>Generative Diffusion Models  </vt:lpstr>
      <vt:lpstr>Alternatives to GANs </vt:lpstr>
      <vt:lpstr>Introduction to Generative Diffusion Models</vt:lpstr>
      <vt:lpstr>Introduction to Generative Diffusion Models </vt:lpstr>
      <vt:lpstr>Generative Adversarial Networks, GANs</vt:lpstr>
      <vt:lpstr>Variational Autoencoders, VAEs</vt:lpstr>
      <vt:lpstr>Flow-Based Models   </vt:lpstr>
      <vt:lpstr>Generative Diffusion Models  </vt:lpstr>
      <vt:lpstr>Variational Theory and Evidence Lower Bound </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lpstr>Forward and Reverse Diffusion Processes</vt:lpstr>
      <vt:lpstr>Diffusion Processes    </vt:lpstr>
      <vt:lpstr>Variational Diffusion Model</vt:lpstr>
      <vt:lpstr>Variational Diffusion Model</vt:lpstr>
      <vt:lpstr>Variational Diffusion Model</vt:lpstr>
      <vt:lpstr>Variational Diffusion Model</vt:lpstr>
      <vt:lpstr>Variational Diffusion Model  </vt:lpstr>
      <vt:lpstr>Diffusion Processes    </vt:lpstr>
      <vt:lpstr>Diffusion Processes    </vt:lpstr>
      <vt:lpstr>Diffusion Processes    </vt:lpstr>
      <vt:lpstr>Variational Approximation</vt:lpstr>
      <vt:lpstr>Variational Approximation     </vt:lpstr>
      <vt:lpstr>Variational Approximation     </vt:lpstr>
      <vt:lpstr>Variational Approximation     </vt:lpstr>
      <vt:lpstr>Variational Approximation     </vt:lpstr>
      <vt:lpstr>Variational Approximation     </vt:lpstr>
      <vt:lpstr>Variational Approximation     </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Elston</dc:creator>
  <cp:lastModifiedBy>Stephen Elston</cp:lastModifiedBy>
  <cp:revision>475</cp:revision>
  <dcterms:created xsi:type="dcterms:W3CDTF">2018-12-31T16:25:12Z</dcterms:created>
  <dcterms:modified xsi:type="dcterms:W3CDTF">2024-04-03T02:10:49Z</dcterms:modified>
</cp:coreProperties>
</file>